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62" r:id="rId4"/>
    <p:sldId id="264" r:id="rId5"/>
    <p:sldId id="261" r:id="rId6"/>
    <p:sldId id="265" r:id="rId7"/>
    <p:sldId id="263" r:id="rId8"/>
    <p:sldId id="258" r:id="rId9"/>
    <p:sldId id="280" r:id="rId10"/>
    <p:sldId id="281" r:id="rId11"/>
    <p:sldId id="266" r:id="rId12"/>
    <p:sldId id="267" r:id="rId13"/>
    <p:sldId id="282" r:id="rId14"/>
    <p:sldId id="283" r:id="rId15"/>
    <p:sldId id="286" r:id="rId16"/>
    <p:sldId id="285" r:id="rId17"/>
    <p:sldId id="287" r:id="rId18"/>
    <p:sldId id="277" r:id="rId19"/>
    <p:sldId id="278" r:id="rId20"/>
    <p:sldId id="268" r:id="rId21"/>
    <p:sldId id="269" r:id="rId22"/>
    <p:sldId id="275" r:id="rId23"/>
    <p:sldId id="257" r:id="rId24"/>
    <p:sldId id="272" r:id="rId25"/>
    <p:sldId id="270" r:id="rId26"/>
    <p:sldId id="276" r:id="rId27"/>
    <p:sldId id="279" r:id="rId28"/>
    <p:sldId id="284" r:id="rId29"/>
    <p:sldId id="273" r:id="rId30"/>
    <p:sldId id="274" r:id="rId31"/>
    <p:sldId id="271" r:id="rId32"/>
    <p:sldId id="25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74"/>
  </p:normalViewPr>
  <p:slideViewPr>
    <p:cSldViewPr snapToGrid="0" snapToObjects="1">
      <p:cViewPr varScale="1">
        <p:scale>
          <a:sx n="104" d="100"/>
          <a:sy n="104" d="100"/>
        </p:scale>
        <p:origin x="232" y="7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media/image10.tiff>
</file>

<file path=ppt/media/image11.png>
</file>

<file path=ppt/media/image12.png>
</file>

<file path=ppt/media/image13.tiff>
</file>

<file path=ppt/media/image14.png>
</file>

<file path=ppt/media/image15.png>
</file>

<file path=ppt/media/image16.png>
</file>

<file path=ppt/media/image17.png>
</file>

<file path=ppt/media/image18.tiff>
</file>

<file path=ppt/media/image19.tiff>
</file>

<file path=ppt/media/image2.gif>
</file>

<file path=ppt/media/image20.tiff>
</file>

<file path=ppt/media/image21.tiff>
</file>

<file path=ppt/media/image22.png>
</file>

<file path=ppt/media/image3.gif>
</file>

<file path=ppt/media/image4.tiff>
</file>

<file path=ppt/media/image5.tiff>
</file>

<file path=ppt/media/image6.png>
</file>

<file path=ppt/media/image7.pn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4756B-22DE-0740-BC74-AE4EFD00DE6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1BFC63-7788-D847-8199-28C85373A9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AFE156-450F-D341-A9C3-436A6A100249}"/>
              </a:ext>
            </a:extLst>
          </p:cNvPr>
          <p:cNvSpPr>
            <a:spLocks noGrp="1"/>
          </p:cNvSpPr>
          <p:nvPr>
            <p:ph type="dt" sz="half" idx="10"/>
          </p:nvPr>
        </p:nvSpPr>
        <p:spPr/>
        <p:txBody>
          <a:bodyPr/>
          <a:lstStyle/>
          <a:p>
            <a:fld id="{73AC9DBD-61EC-CF48-AC60-1838508310B4}" type="datetimeFigureOut">
              <a:rPr lang="en-US" smtClean="0"/>
              <a:t>10/9/19</a:t>
            </a:fld>
            <a:endParaRPr lang="en-US"/>
          </a:p>
        </p:txBody>
      </p:sp>
      <p:sp>
        <p:nvSpPr>
          <p:cNvPr id="5" name="Footer Placeholder 4">
            <a:extLst>
              <a:ext uri="{FF2B5EF4-FFF2-40B4-BE49-F238E27FC236}">
                <a16:creationId xmlns:a16="http://schemas.microsoft.com/office/drawing/2014/main" id="{5045117C-BCBE-0B48-BAC7-775AA0C592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DDC891-FB05-9E45-BD72-54B918E68786}"/>
              </a:ext>
            </a:extLst>
          </p:cNvPr>
          <p:cNvSpPr>
            <a:spLocks noGrp="1"/>
          </p:cNvSpPr>
          <p:nvPr>
            <p:ph type="sldNum" sz="quarter" idx="12"/>
          </p:nvPr>
        </p:nvSpPr>
        <p:spPr/>
        <p:txBody>
          <a:bodyPr/>
          <a:lstStyle/>
          <a:p>
            <a:fld id="{1F4A4D9E-4969-6A4F-94B6-950EF96BB7F5}" type="slidenum">
              <a:rPr lang="en-US" smtClean="0"/>
              <a:t>‹#›</a:t>
            </a:fld>
            <a:endParaRPr lang="en-US"/>
          </a:p>
        </p:txBody>
      </p:sp>
    </p:spTree>
    <p:extLst>
      <p:ext uri="{BB962C8B-B14F-4D97-AF65-F5344CB8AC3E}">
        <p14:creationId xmlns:p14="http://schemas.microsoft.com/office/powerpoint/2010/main" val="3539099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4BABC-9EE7-2149-9A00-027E1423D1B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4F8268-D138-B44B-8B98-9BA906A9FD2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B105CD-D12B-BF47-8AA1-E09738C04972}"/>
              </a:ext>
            </a:extLst>
          </p:cNvPr>
          <p:cNvSpPr>
            <a:spLocks noGrp="1"/>
          </p:cNvSpPr>
          <p:nvPr>
            <p:ph type="dt" sz="half" idx="10"/>
          </p:nvPr>
        </p:nvSpPr>
        <p:spPr/>
        <p:txBody>
          <a:bodyPr/>
          <a:lstStyle/>
          <a:p>
            <a:fld id="{73AC9DBD-61EC-CF48-AC60-1838508310B4}" type="datetimeFigureOut">
              <a:rPr lang="en-US" smtClean="0"/>
              <a:t>10/9/19</a:t>
            </a:fld>
            <a:endParaRPr lang="en-US"/>
          </a:p>
        </p:txBody>
      </p:sp>
      <p:sp>
        <p:nvSpPr>
          <p:cNvPr id="5" name="Footer Placeholder 4">
            <a:extLst>
              <a:ext uri="{FF2B5EF4-FFF2-40B4-BE49-F238E27FC236}">
                <a16:creationId xmlns:a16="http://schemas.microsoft.com/office/drawing/2014/main" id="{2ECBA9DE-5CD6-8D44-AA06-2D426E4ABD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A1E828-814C-E74E-BA1C-94F5915B6E24}"/>
              </a:ext>
            </a:extLst>
          </p:cNvPr>
          <p:cNvSpPr>
            <a:spLocks noGrp="1"/>
          </p:cNvSpPr>
          <p:nvPr>
            <p:ph type="sldNum" sz="quarter" idx="12"/>
          </p:nvPr>
        </p:nvSpPr>
        <p:spPr/>
        <p:txBody>
          <a:bodyPr/>
          <a:lstStyle/>
          <a:p>
            <a:fld id="{1F4A4D9E-4969-6A4F-94B6-950EF96BB7F5}" type="slidenum">
              <a:rPr lang="en-US" smtClean="0"/>
              <a:t>‹#›</a:t>
            </a:fld>
            <a:endParaRPr lang="en-US"/>
          </a:p>
        </p:txBody>
      </p:sp>
    </p:spTree>
    <p:extLst>
      <p:ext uri="{BB962C8B-B14F-4D97-AF65-F5344CB8AC3E}">
        <p14:creationId xmlns:p14="http://schemas.microsoft.com/office/powerpoint/2010/main" val="3136712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BD5AB5-31D1-8840-9672-14D351ABAC9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4D7420-8F96-AF46-A467-0D282BA4E7D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80A2FD-D4A0-284B-8E17-776FE741EB9B}"/>
              </a:ext>
            </a:extLst>
          </p:cNvPr>
          <p:cNvSpPr>
            <a:spLocks noGrp="1"/>
          </p:cNvSpPr>
          <p:nvPr>
            <p:ph type="dt" sz="half" idx="10"/>
          </p:nvPr>
        </p:nvSpPr>
        <p:spPr/>
        <p:txBody>
          <a:bodyPr/>
          <a:lstStyle/>
          <a:p>
            <a:fld id="{73AC9DBD-61EC-CF48-AC60-1838508310B4}" type="datetimeFigureOut">
              <a:rPr lang="en-US" smtClean="0"/>
              <a:t>10/9/19</a:t>
            </a:fld>
            <a:endParaRPr lang="en-US"/>
          </a:p>
        </p:txBody>
      </p:sp>
      <p:sp>
        <p:nvSpPr>
          <p:cNvPr id="5" name="Footer Placeholder 4">
            <a:extLst>
              <a:ext uri="{FF2B5EF4-FFF2-40B4-BE49-F238E27FC236}">
                <a16:creationId xmlns:a16="http://schemas.microsoft.com/office/drawing/2014/main" id="{3E36110D-B3FA-6843-9110-557086D88B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7A17FC-577C-D94E-9139-535DB8235782}"/>
              </a:ext>
            </a:extLst>
          </p:cNvPr>
          <p:cNvSpPr>
            <a:spLocks noGrp="1"/>
          </p:cNvSpPr>
          <p:nvPr>
            <p:ph type="sldNum" sz="quarter" idx="12"/>
          </p:nvPr>
        </p:nvSpPr>
        <p:spPr/>
        <p:txBody>
          <a:bodyPr/>
          <a:lstStyle/>
          <a:p>
            <a:fld id="{1F4A4D9E-4969-6A4F-94B6-950EF96BB7F5}" type="slidenum">
              <a:rPr lang="en-US" smtClean="0"/>
              <a:t>‹#›</a:t>
            </a:fld>
            <a:endParaRPr lang="en-US"/>
          </a:p>
        </p:txBody>
      </p:sp>
    </p:spTree>
    <p:extLst>
      <p:ext uri="{BB962C8B-B14F-4D97-AF65-F5344CB8AC3E}">
        <p14:creationId xmlns:p14="http://schemas.microsoft.com/office/powerpoint/2010/main" val="747732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D0ED0-0A6F-724A-A853-34CDF7F2B4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3C49FFD-2600-604B-8C30-3EA3C4924C8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3EF627-BCB6-654A-9554-27DE3064B861}"/>
              </a:ext>
            </a:extLst>
          </p:cNvPr>
          <p:cNvSpPr>
            <a:spLocks noGrp="1"/>
          </p:cNvSpPr>
          <p:nvPr>
            <p:ph type="dt" sz="half" idx="10"/>
          </p:nvPr>
        </p:nvSpPr>
        <p:spPr/>
        <p:txBody>
          <a:bodyPr/>
          <a:lstStyle/>
          <a:p>
            <a:fld id="{73AC9DBD-61EC-CF48-AC60-1838508310B4}" type="datetimeFigureOut">
              <a:rPr lang="en-US" smtClean="0"/>
              <a:t>10/9/19</a:t>
            </a:fld>
            <a:endParaRPr lang="en-US"/>
          </a:p>
        </p:txBody>
      </p:sp>
      <p:sp>
        <p:nvSpPr>
          <p:cNvPr id="5" name="Footer Placeholder 4">
            <a:extLst>
              <a:ext uri="{FF2B5EF4-FFF2-40B4-BE49-F238E27FC236}">
                <a16:creationId xmlns:a16="http://schemas.microsoft.com/office/drawing/2014/main" id="{C95E0E2C-3D58-9D48-A2D6-CDBAF56BEE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3DF7B9-8178-C64B-B4A7-D3E5C5303E4C}"/>
              </a:ext>
            </a:extLst>
          </p:cNvPr>
          <p:cNvSpPr>
            <a:spLocks noGrp="1"/>
          </p:cNvSpPr>
          <p:nvPr>
            <p:ph type="sldNum" sz="quarter" idx="12"/>
          </p:nvPr>
        </p:nvSpPr>
        <p:spPr/>
        <p:txBody>
          <a:bodyPr/>
          <a:lstStyle/>
          <a:p>
            <a:fld id="{1F4A4D9E-4969-6A4F-94B6-950EF96BB7F5}" type="slidenum">
              <a:rPr lang="en-US" smtClean="0"/>
              <a:t>‹#›</a:t>
            </a:fld>
            <a:endParaRPr lang="en-US"/>
          </a:p>
        </p:txBody>
      </p:sp>
    </p:spTree>
    <p:extLst>
      <p:ext uri="{BB962C8B-B14F-4D97-AF65-F5344CB8AC3E}">
        <p14:creationId xmlns:p14="http://schemas.microsoft.com/office/powerpoint/2010/main" val="2276452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6B785-5336-9B4F-81B6-44F22C0486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D67866A-5B16-E845-B0A2-EF2FAD07A0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DCBECB6-2704-3D43-B2AE-B1937B5B4273}"/>
              </a:ext>
            </a:extLst>
          </p:cNvPr>
          <p:cNvSpPr>
            <a:spLocks noGrp="1"/>
          </p:cNvSpPr>
          <p:nvPr>
            <p:ph type="dt" sz="half" idx="10"/>
          </p:nvPr>
        </p:nvSpPr>
        <p:spPr/>
        <p:txBody>
          <a:bodyPr/>
          <a:lstStyle/>
          <a:p>
            <a:fld id="{73AC9DBD-61EC-CF48-AC60-1838508310B4}" type="datetimeFigureOut">
              <a:rPr lang="en-US" smtClean="0"/>
              <a:t>10/9/19</a:t>
            </a:fld>
            <a:endParaRPr lang="en-US"/>
          </a:p>
        </p:txBody>
      </p:sp>
      <p:sp>
        <p:nvSpPr>
          <p:cNvPr id="5" name="Footer Placeholder 4">
            <a:extLst>
              <a:ext uri="{FF2B5EF4-FFF2-40B4-BE49-F238E27FC236}">
                <a16:creationId xmlns:a16="http://schemas.microsoft.com/office/drawing/2014/main" id="{A34A4628-99D8-9B40-A6D1-D54C86B0B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B31A6B-103A-9345-BDA7-B8C4F6116A78}"/>
              </a:ext>
            </a:extLst>
          </p:cNvPr>
          <p:cNvSpPr>
            <a:spLocks noGrp="1"/>
          </p:cNvSpPr>
          <p:nvPr>
            <p:ph type="sldNum" sz="quarter" idx="12"/>
          </p:nvPr>
        </p:nvSpPr>
        <p:spPr/>
        <p:txBody>
          <a:bodyPr/>
          <a:lstStyle/>
          <a:p>
            <a:fld id="{1F4A4D9E-4969-6A4F-94B6-950EF96BB7F5}" type="slidenum">
              <a:rPr lang="en-US" smtClean="0"/>
              <a:t>‹#›</a:t>
            </a:fld>
            <a:endParaRPr lang="en-US"/>
          </a:p>
        </p:txBody>
      </p:sp>
    </p:spTree>
    <p:extLst>
      <p:ext uri="{BB962C8B-B14F-4D97-AF65-F5344CB8AC3E}">
        <p14:creationId xmlns:p14="http://schemas.microsoft.com/office/powerpoint/2010/main" val="2524223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3A6A5-39FD-3D4B-9A48-D29B6AFE5B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239D69-0DFB-E145-A456-65FC74E88E2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0920BFA-C322-1A4B-B5AB-817548E4A81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E798DC-30B4-E341-B3CB-D246FD2CBF70}"/>
              </a:ext>
            </a:extLst>
          </p:cNvPr>
          <p:cNvSpPr>
            <a:spLocks noGrp="1"/>
          </p:cNvSpPr>
          <p:nvPr>
            <p:ph type="dt" sz="half" idx="10"/>
          </p:nvPr>
        </p:nvSpPr>
        <p:spPr/>
        <p:txBody>
          <a:bodyPr/>
          <a:lstStyle/>
          <a:p>
            <a:fld id="{73AC9DBD-61EC-CF48-AC60-1838508310B4}" type="datetimeFigureOut">
              <a:rPr lang="en-US" smtClean="0"/>
              <a:t>10/9/19</a:t>
            </a:fld>
            <a:endParaRPr lang="en-US"/>
          </a:p>
        </p:txBody>
      </p:sp>
      <p:sp>
        <p:nvSpPr>
          <p:cNvPr id="6" name="Footer Placeholder 5">
            <a:extLst>
              <a:ext uri="{FF2B5EF4-FFF2-40B4-BE49-F238E27FC236}">
                <a16:creationId xmlns:a16="http://schemas.microsoft.com/office/drawing/2014/main" id="{BC8C68E2-BCA8-5948-A813-EA82A58769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8B9FDD-C22E-1F48-9C3C-4A329B323FDA}"/>
              </a:ext>
            </a:extLst>
          </p:cNvPr>
          <p:cNvSpPr>
            <a:spLocks noGrp="1"/>
          </p:cNvSpPr>
          <p:nvPr>
            <p:ph type="sldNum" sz="quarter" idx="12"/>
          </p:nvPr>
        </p:nvSpPr>
        <p:spPr/>
        <p:txBody>
          <a:bodyPr/>
          <a:lstStyle/>
          <a:p>
            <a:fld id="{1F4A4D9E-4969-6A4F-94B6-950EF96BB7F5}" type="slidenum">
              <a:rPr lang="en-US" smtClean="0"/>
              <a:t>‹#›</a:t>
            </a:fld>
            <a:endParaRPr lang="en-US"/>
          </a:p>
        </p:txBody>
      </p:sp>
    </p:spTree>
    <p:extLst>
      <p:ext uri="{BB962C8B-B14F-4D97-AF65-F5344CB8AC3E}">
        <p14:creationId xmlns:p14="http://schemas.microsoft.com/office/powerpoint/2010/main" val="279337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AFB11-8604-7D49-9CE3-429AE46AA2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52BFEEE-39D8-D04A-8759-3F1CB30F00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44572C1-B26C-0F47-BCFD-1CE098DB70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D40D3AF-14E1-C94F-AC8B-28D9407C14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559FCD1-ED1D-EF4A-B1A5-20B42BF1734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E9B3C21-80ED-8C47-A450-94160D337852}"/>
              </a:ext>
            </a:extLst>
          </p:cNvPr>
          <p:cNvSpPr>
            <a:spLocks noGrp="1"/>
          </p:cNvSpPr>
          <p:nvPr>
            <p:ph type="dt" sz="half" idx="10"/>
          </p:nvPr>
        </p:nvSpPr>
        <p:spPr/>
        <p:txBody>
          <a:bodyPr/>
          <a:lstStyle/>
          <a:p>
            <a:fld id="{73AC9DBD-61EC-CF48-AC60-1838508310B4}" type="datetimeFigureOut">
              <a:rPr lang="en-US" smtClean="0"/>
              <a:t>10/9/19</a:t>
            </a:fld>
            <a:endParaRPr lang="en-US"/>
          </a:p>
        </p:txBody>
      </p:sp>
      <p:sp>
        <p:nvSpPr>
          <p:cNvPr id="8" name="Footer Placeholder 7">
            <a:extLst>
              <a:ext uri="{FF2B5EF4-FFF2-40B4-BE49-F238E27FC236}">
                <a16:creationId xmlns:a16="http://schemas.microsoft.com/office/drawing/2014/main" id="{24B86B1C-1B0C-8347-92ED-3D284596784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22F72EC-4D35-DC41-9719-D1E64FF6735D}"/>
              </a:ext>
            </a:extLst>
          </p:cNvPr>
          <p:cNvSpPr>
            <a:spLocks noGrp="1"/>
          </p:cNvSpPr>
          <p:nvPr>
            <p:ph type="sldNum" sz="quarter" idx="12"/>
          </p:nvPr>
        </p:nvSpPr>
        <p:spPr/>
        <p:txBody>
          <a:bodyPr/>
          <a:lstStyle/>
          <a:p>
            <a:fld id="{1F4A4D9E-4969-6A4F-94B6-950EF96BB7F5}" type="slidenum">
              <a:rPr lang="en-US" smtClean="0"/>
              <a:t>‹#›</a:t>
            </a:fld>
            <a:endParaRPr lang="en-US"/>
          </a:p>
        </p:txBody>
      </p:sp>
    </p:spTree>
    <p:extLst>
      <p:ext uri="{BB962C8B-B14F-4D97-AF65-F5344CB8AC3E}">
        <p14:creationId xmlns:p14="http://schemas.microsoft.com/office/powerpoint/2010/main" val="4101673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EC9DB-C38E-3C49-A3BC-4781E3B6C70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CC1361-311A-5B47-8BF3-594FD4F9DAB9}"/>
              </a:ext>
            </a:extLst>
          </p:cNvPr>
          <p:cNvSpPr>
            <a:spLocks noGrp="1"/>
          </p:cNvSpPr>
          <p:nvPr>
            <p:ph type="dt" sz="half" idx="10"/>
          </p:nvPr>
        </p:nvSpPr>
        <p:spPr/>
        <p:txBody>
          <a:bodyPr/>
          <a:lstStyle/>
          <a:p>
            <a:fld id="{73AC9DBD-61EC-CF48-AC60-1838508310B4}" type="datetimeFigureOut">
              <a:rPr lang="en-US" smtClean="0"/>
              <a:t>10/9/19</a:t>
            </a:fld>
            <a:endParaRPr lang="en-US"/>
          </a:p>
        </p:txBody>
      </p:sp>
      <p:sp>
        <p:nvSpPr>
          <p:cNvPr id="4" name="Footer Placeholder 3">
            <a:extLst>
              <a:ext uri="{FF2B5EF4-FFF2-40B4-BE49-F238E27FC236}">
                <a16:creationId xmlns:a16="http://schemas.microsoft.com/office/drawing/2014/main" id="{07B14458-11FE-6741-8285-A0214F21023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D4B624-CA2F-CD4E-A466-D8F398440EB3}"/>
              </a:ext>
            </a:extLst>
          </p:cNvPr>
          <p:cNvSpPr>
            <a:spLocks noGrp="1"/>
          </p:cNvSpPr>
          <p:nvPr>
            <p:ph type="sldNum" sz="quarter" idx="12"/>
          </p:nvPr>
        </p:nvSpPr>
        <p:spPr/>
        <p:txBody>
          <a:bodyPr/>
          <a:lstStyle/>
          <a:p>
            <a:fld id="{1F4A4D9E-4969-6A4F-94B6-950EF96BB7F5}" type="slidenum">
              <a:rPr lang="en-US" smtClean="0"/>
              <a:t>‹#›</a:t>
            </a:fld>
            <a:endParaRPr lang="en-US"/>
          </a:p>
        </p:txBody>
      </p:sp>
    </p:spTree>
    <p:extLst>
      <p:ext uri="{BB962C8B-B14F-4D97-AF65-F5344CB8AC3E}">
        <p14:creationId xmlns:p14="http://schemas.microsoft.com/office/powerpoint/2010/main" val="19006274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E06B18-9268-C14B-8F84-C9A9C6B56EA8}"/>
              </a:ext>
            </a:extLst>
          </p:cNvPr>
          <p:cNvSpPr>
            <a:spLocks noGrp="1"/>
          </p:cNvSpPr>
          <p:nvPr>
            <p:ph type="dt" sz="half" idx="10"/>
          </p:nvPr>
        </p:nvSpPr>
        <p:spPr/>
        <p:txBody>
          <a:bodyPr/>
          <a:lstStyle/>
          <a:p>
            <a:fld id="{73AC9DBD-61EC-CF48-AC60-1838508310B4}" type="datetimeFigureOut">
              <a:rPr lang="en-US" smtClean="0"/>
              <a:t>10/9/19</a:t>
            </a:fld>
            <a:endParaRPr lang="en-US"/>
          </a:p>
        </p:txBody>
      </p:sp>
      <p:sp>
        <p:nvSpPr>
          <p:cNvPr id="3" name="Footer Placeholder 2">
            <a:extLst>
              <a:ext uri="{FF2B5EF4-FFF2-40B4-BE49-F238E27FC236}">
                <a16:creationId xmlns:a16="http://schemas.microsoft.com/office/drawing/2014/main" id="{964DEC57-AB2A-B747-B1F5-715FE5224E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B110A1-C317-774A-AA64-F16006B79279}"/>
              </a:ext>
            </a:extLst>
          </p:cNvPr>
          <p:cNvSpPr>
            <a:spLocks noGrp="1"/>
          </p:cNvSpPr>
          <p:nvPr>
            <p:ph type="sldNum" sz="quarter" idx="12"/>
          </p:nvPr>
        </p:nvSpPr>
        <p:spPr/>
        <p:txBody>
          <a:bodyPr/>
          <a:lstStyle/>
          <a:p>
            <a:fld id="{1F4A4D9E-4969-6A4F-94B6-950EF96BB7F5}" type="slidenum">
              <a:rPr lang="en-US" smtClean="0"/>
              <a:t>‹#›</a:t>
            </a:fld>
            <a:endParaRPr lang="en-US"/>
          </a:p>
        </p:txBody>
      </p:sp>
    </p:spTree>
    <p:extLst>
      <p:ext uri="{BB962C8B-B14F-4D97-AF65-F5344CB8AC3E}">
        <p14:creationId xmlns:p14="http://schemas.microsoft.com/office/powerpoint/2010/main" val="2118459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7C3D9-D03F-1C4A-B82D-2DACF30044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DD3E95C-ECD9-0441-AC15-EB204CB7BD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87B086-C88A-0045-9CB6-122DF6717A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BB11EA8-E87C-B64F-8841-5650D7FCC8F5}"/>
              </a:ext>
            </a:extLst>
          </p:cNvPr>
          <p:cNvSpPr>
            <a:spLocks noGrp="1"/>
          </p:cNvSpPr>
          <p:nvPr>
            <p:ph type="dt" sz="half" idx="10"/>
          </p:nvPr>
        </p:nvSpPr>
        <p:spPr/>
        <p:txBody>
          <a:bodyPr/>
          <a:lstStyle/>
          <a:p>
            <a:fld id="{73AC9DBD-61EC-CF48-AC60-1838508310B4}" type="datetimeFigureOut">
              <a:rPr lang="en-US" smtClean="0"/>
              <a:t>10/9/19</a:t>
            </a:fld>
            <a:endParaRPr lang="en-US"/>
          </a:p>
        </p:txBody>
      </p:sp>
      <p:sp>
        <p:nvSpPr>
          <p:cNvPr id="6" name="Footer Placeholder 5">
            <a:extLst>
              <a:ext uri="{FF2B5EF4-FFF2-40B4-BE49-F238E27FC236}">
                <a16:creationId xmlns:a16="http://schemas.microsoft.com/office/drawing/2014/main" id="{F8B0D0B0-BD69-B241-B94D-00EEC92EA5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F21634-280E-6644-ADA5-C1DB0538D783}"/>
              </a:ext>
            </a:extLst>
          </p:cNvPr>
          <p:cNvSpPr>
            <a:spLocks noGrp="1"/>
          </p:cNvSpPr>
          <p:nvPr>
            <p:ph type="sldNum" sz="quarter" idx="12"/>
          </p:nvPr>
        </p:nvSpPr>
        <p:spPr/>
        <p:txBody>
          <a:bodyPr/>
          <a:lstStyle/>
          <a:p>
            <a:fld id="{1F4A4D9E-4969-6A4F-94B6-950EF96BB7F5}" type="slidenum">
              <a:rPr lang="en-US" smtClean="0"/>
              <a:t>‹#›</a:t>
            </a:fld>
            <a:endParaRPr lang="en-US"/>
          </a:p>
        </p:txBody>
      </p:sp>
    </p:spTree>
    <p:extLst>
      <p:ext uri="{BB962C8B-B14F-4D97-AF65-F5344CB8AC3E}">
        <p14:creationId xmlns:p14="http://schemas.microsoft.com/office/powerpoint/2010/main" val="21048918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CEF3C-77A0-5C43-8F1F-6D74B13F53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C8F0425-564F-DA46-8626-4D48F18A2F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2D5E8E-D7B8-5446-B0E6-BD84874272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B8CDEBD-52EC-CE4F-AF5D-86EE15273D89}"/>
              </a:ext>
            </a:extLst>
          </p:cNvPr>
          <p:cNvSpPr>
            <a:spLocks noGrp="1"/>
          </p:cNvSpPr>
          <p:nvPr>
            <p:ph type="dt" sz="half" idx="10"/>
          </p:nvPr>
        </p:nvSpPr>
        <p:spPr/>
        <p:txBody>
          <a:bodyPr/>
          <a:lstStyle/>
          <a:p>
            <a:fld id="{73AC9DBD-61EC-CF48-AC60-1838508310B4}" type="datetimeFigureOut">
              <a:rPr lang="en-US" smtClean="0"/>
              <a:t>10/9/19</a:t>
            </a:fld>
            <a:endParaRPr lang="en-US"/>
          </a:p>
        </p:txBody>
      </p:sp>
      <p:sp>
        <p:nvSpPr>
          <p:cNvPr id="6" name="Footer Placeholder 5">
            <a:extLst>
              <a:ext uri="{FF2B5EF4-FFF2-40B4-BE49-F238E27FC236}">
                <a16:creationId xmlns:a16="http://schemas.microsoft.com/office/drawing/2014/main" id="{82BDB5F2-CBCE-0B42-ADFC-48CCEA04E0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7E8106-7188-384D-AC3B-53EA22BCA718}"/>
              </a:ext>
            </a:extLst>
          </p:cNvPr>
          <p:cNvSpPr>
            <a:spLocks noGrp="1"/>
          </p:cNvSpPr>
          <p:nvPr>
            <p:ph type="sldNum" sz="quarter" idx="12"/>
          </p:nvPr>
        </p:nvSpPr>
        <p:spPr/>
        <p:txBody>
          <a:bodyPr/>
          <a:lstStyle/>
          <a:p>
            <a:fld id="{1F4A4D9E-4969-6A4F-94B6-950EF96BB7F5}" type="slidenum">
              <a:rPr lang="en-US" smtClean="0"/>
              <a:t>‹#›</a:t>
            </a:fld>
            <a:endParaRPr lang="en-US"/>
          </a:p>
        </p:txBody>
      </p:sp>
    </p:spTree>
    <p:extLst>
      <p:ext uri="{BB962C8B-B14F-4D97-AF65-F5344CB8AC3E}">
        <p14:creationId xmlns:p14="http://schemas.microsoft.com/office/powerpoint/2010/main" val="3158520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129FD1-ECFB-0244-AE7A-8777FF4BE6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BA0F90-E2BA-7142-A892-C160D0C14E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B20B12-137D-BF4E-87FF-EDEA35269B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AC9DBD-61EC-CF48-AC60-1838508310B4}" type="datetimeFigureOut">
              <a:rPr lang="en-US" smtClean="0"/>
              <a:t>10/9/19</a:t>
            </a:fld>
            <a:endParaRPr lang="en-US"/>
          </a:p>
        </p:txBody>
      </p:sp>
      <p:sp>
        <p:nvSpPr>
          <p:cNvPr id="5" name="Footer Placeholder 4">
            <a:extLst>
              <a:ext uri="{FF2B5EF4-FFF2-40B4-BE49-F238E27FC236}">
                <a16:creationId xmlns:a16="http://schemas.microsoft.com/office/drawing/2014/main" id="{9D9528DA-8FE5-C843-B278-F23A3A4C64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A71E113-ED55-2045-8CD7-CF88D5A5C3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4A4D9E-4969-6A4F-94B6-950EF96BB7F5}" type="slidenum">
              <a:rPr lang="en-US" smtClean="0"/>
              <a:t>‹#›</a:t>
            </a:fld>
            <a:endParaRPr lang="en-US"/>
          </a:p>
        </p:txBody>
      </p:sp>
    </p:spTree>
    <p:extLst>
      <p:ext uri="{BB962C8B-B14F-4D97-AF65-F5344CB8AC3E}">
        <p14:creationId xmlns:p14="http://schemas.microsoft.com/office/powerpoint/2010/main" val="10051176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play.golang.org/p/zC78_fc1Hn" TargetMode="External"/><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8.tiff"/></Relationships>
</file>

<file path=ppt/slides/_rels/slide12.xml.rels><?xml version="1.0" encoding="UTF-8" standalone="yes"?>
<Relationships xmlns="http://schemas.openxmlformats.org/package/2006/relationships"><Relationship Id="rId2" Type="http://schemas.openxmlformats.org/officeDocument/2006/relationships/hyperlink" Target="https://play.golang.org/p/U9ZZuSql8-"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hyperlink" Target="https://play.golang.org/p/oltn5nw0w3"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a5dd1af7-b0b5-4d3d-a241-9d74ff70652b.ws-ap0.gitpod.io/#/workspace/cde-golang"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hyperlink" Target="https://www.tvland.com/shows/teachers" TargetMode="External"/><Relationship Id="rId1" Type="http://schemas.openxmlformats.org/officeDocument/2006/relationships/slideLayout" Target="../slideLayouts/slideLayout1.xml"/><Relationship Id="rId4" Type="http://schemas.openxmlformats.org/officeDocument/2006/relationships/image" Target="../media/image3.gif"/></Relationships>
</file>

<file path=ppt/slides/_rels/slide2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youtu.be/rDRa23k70CU?t=301"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tiff"/><Relationship Id="rId1" Type="http://schemas.openxmlformats.org/officeDocument/2006/relationships/slideLayout" Target="../slideLayouts/slideLayout2.xml"/><Relationship Id="rId4" Type="http://schemas.openxmlformats.org/officeDocument/2006/relationships/image" Target="../media/image20.tiff"/></Relationships>
</file>

<file path=ppt/slides/_rels/slide26.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play.golang.org/p/JO7ZlCiX_Vu"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play.golang.org/p/Vk273X73cDp"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hyperlink" Target="https://youtu.be/cN_DpYBzKso?t=262" TargetMode="Externa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B317C-F9A6-1640-9199-CE0B3E30E707}"/>
              </a:ext>
            </a:extLst>
          </p:cNvPr>
          <p:cNvPicPr>
            <a:picLocks noChangeAspect="1"/>
          </p:cNvPicPr>
          <p:nvPr/>
        </p:nvPicPr>
        <p:blipFill>
          <a:blip r:embed="rId2"/>
          <a:stretch>
            <a:fillRect/>
          </a:stretch>
        </p:blipFill>
        <p:spPr>
          <a:xfrm>
            <a:off x="5085080" y="964640"/>
            <a:ext cx="3810000" cy="2641600"/>
          </a:xfrm>
          <a:prstGeom prst="rect">
            <a:avLst/>
          </a:prstGeom>
        </p:spPr>
      </p:pic>
      <p:sp>
        <p:nvSpPr>
          <p:cNvPr id="7" name="Rectangle 6">
            <a:extLst>
              <a:ext uri="{FF2B5EF4-FFF2-40B4-BE49-F238E27FC236}">
                <a16:creationId xmlns:a16="http://schemas.microsoft.com/office/drawing/2014/main" id="{5977E2AC-6482-1541-84C0-C7800FA5E708}"/>
              </a:ext>
            </a:extLst>
          </p:cNvPr>
          <p:cNvSpPr/>
          <p:nvPr/>
        </p:nvSpPr>
        <p:spPr>
          <a:xfrm>
            <a:off x="1188720" y="4233595"/>
            <a:ext cx="10160000" cy="1477328"/>
          </a:xfrm>
          <a:prstGeom prst="rect">
            <a:avLst/>
          </a:prstGeom>
        </p:spPr>
        <p:txBody>
          <a:bodyPr wrap="square">
            <a:spAutoFit/>
          </a:bodyPr>
          <a:lstStyle/>
          <a:p>
            <a:r>
              <a:rPr lang="en-AU" b="0" i="0" dirty="0">
                <a:effectLst/>
                <a:latin typeface="medium-content-serif-font"/>
              </a:rPr>
              <a:t>When we cannot rely on the hardware improvements, the only way to go is more efficient software to increase the performance.</a:t>
            </a:r>
          </a:p>
          <a:p>
            <a:endParaRPr lang="en-AU" dirty="0">
              <a:latin typeface="medium-content-serif-font"/>
            </a:endParaRPr>
          </a:p>
          <a:p>
            <a:r>
              <a:rPr lang="en-AU" dirty="0"/>
              <a:t>That's where </a:t>
            </a:r>
            <a:r>
              <a:rPr lang="en-AU" b="1" dirty="0"/>
              <a:t>concurrency</a:t>
            </a:r>
            <a:r>
              <a:rPr lang="en-AU" dirty="0"/>
              <a:t> comes in.</a:t>
            </a:r>
          </a:p>
          <a:p>
            <a:endParaRPr lang="en-US" dirty="0"/>
          </a:p>
        </p:txBody>
      </p:sp>
      <p:sp>
        <p:nvSpPr>
          <p:cNvPr id="8" name="TextBox 7">
            <a:extLst>
              <a:ext uri="{FF2B5EF4-FFF2-40B4-BE49-F238E27FC236}">
                <a16:creationId xmlns:a16="http://schemas.microsoft.com/office/drawing/2014/main" id="{8D6B1EBD-F803-674E-A755-7EEA0807FDD5}"/>
              </a:ext>
            </a:extLst>
          </p:cNvPr>
          <p:cNvSpPr txBox="1"/>
          <p:nvPr/>
        </p:nvSpPr>
        <p:spPr>
          <a:xfrm>
            <a:off x="335280" y="670560"/>
            <a:ext cx="2917209" cy="1754326"/>
          </a:xfrm>
          <a:prstGeom prst="rect">
            <a:avLst/>
          </a:prstGeom>
          <a:noFill/>
        </p:spPr>
        <p:txBody>
          <a:bodyPr wrap="none" rtlCol="0">
            <a:spAutoFit/>
          </a:bodyPr>
          <a:lstStyle/>
          <a:p>
            <a:r>
              <a:rPr lang="en-AU" b="1" dirty="0"/>
              <a:t>The modern world is parallel</a:t>
            </a:r>
          </a:p>
          <a:p>
            <a:r>
              <a:rPr lang="en-AU" dirty="0"/>
              <a:t>Multicore.</a:t>
            </a:r>
          </a:p>
          <a:p>
            <a:r>
              <a:rPr lang="en-AU" dirty="0"/>
              <a:t>Networks.</a:t>
            </a:r>
          </a:p>
          <a:p>
            <a:r>
              <a:rPr lang="en-AU" dirty="0"/>
              <a:t>Clouds of CPUs.</a:t>
            </a:r>
          </a:p>
          <a:p>
            <a:r>
              <a:rPr lang="en-AU" dirty="0"/>
              <a:t>Loads of users. </a:t>
            </a:r>
            <a:br>
              <a:rPr lang="en-AU" dirty="0"/>
            </a:br>
            <a:endParaRPr lang="en-US" dirty="0"/>
          </a:p>
        </p:txBody>
      </p:sp>
    </p:spTree>
    <p:extLst>
      <p:ext uri="{BB962C8B-B14F-4D97-AF65-F5344CB8AC3E}">
        <p14:creationId xmlns:p14="http://schemas.microsoft.com/office/powerpoint/2010/main" val="6693391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F3B42-52CE-D241-9691-50AB688262A1}"/>
              </a:ext>
            </a:extLst>
          </p:cNvPr>
          <p:cNvSpPr>
            <a:spLocks noGrp="1"/>
          </p:cNvSpPr>
          <p:nvPr>
            <p:ph type="title"/>
          </p:nvPr>
        </p:nvSpPr>
        <p:spPr/>
        <p:txBody>
          <a:bodyPr/>
          <a:lstStyle/>
          <a:p>
            <a:r>
              <a:rPr lang="en-AU" b="1" dirty="0"/>
              <a:t>Advantages of Goroutines over threads</a:t>
            </a:r>
            <a:br>
              <a:rPr lang="en-AU" b="1" dirty="0"/>
            </a:br>
            <a:endParaRPr lang="en-US" dirty="0"/>
          </a:p>
        </p:txBody>
      </p:sp>
      <p:sp>
        <p:nvSpPr>
          <p:cNvPr id="3" name="Content Placeholder 2">
            <a:extLst>
              <a:ext uri="{FF2B5EF4-FFF2-40B4-BE49-F238E27FC236}">
                <a16:creationId xmlns:a16="http://schemas.microsoft.com/office/drawing/2014/main" id="{2BD3563C-F999-3E4F-B113-382B13D14A92}"/>
              </a:ext>
            </a:extLst>
          </p:cNvPr>
          <p:cNvSpPr>
            <a:spLocks noGrp="1"/>
          </p:cNvSpPr>
          <p:nvPr>
            <p:ph idx="1"/>
          </p:nvPr>
        </p:nvSpPr>
        <p:spPr>
          <a:xfrm>
            <a:off x="566351" y="1306641"/>
            <a:ext cx="10515600" cy="4351338"/>
          </a:xfrm>
        </p:spPr>
        <p:txBody>
          <a:bodyPr>
            <a:normAutofit fontScale="85000" lnSpcReduction="20000"/>
          </a:bodyPr>
          <a:lstStyle/>
          <a:p>
            <a:r>
              <a:rPr lang="en-AU" dirty="0"/>
              <a:t>Goroutines are extremely cheap when compared to threads. They are only a few kb in stack size and the stack can grow and shrink according to needs of the application whereas in the case of threads the stack size has to be specified and is fixed.</a:t>
            </a:r>
          </a:p>
          <a:p>
            <a:r>
              <a:rPr lang="en-AU" dirty="0"/>
              <a:t>The Goroutines are multiplexed to fewer number of OS threads. There might be only one thread in a program with thousands of Goroutines. If any Goroutine in that thread blocks say waiting for user input, then another OS thread is created and the remaining Goroutines are moved to the new OS thread. All these are taken care by the runtime and we as programmers are abstracted from these intricate details and are given a clean API to work with concurrency.</a:t>
            </a:r>
          </a:p>
          <a:p>
            <a:r>
              <a:rPr lang="en-AU" dirty="0"/>
              <a:t>Goroutines communicate using channels. Channels by design prevent race conditions from happening when accessing shared memory using Goroutines. Channels can be thought of as a pipe using which Goroutines communicate. We will discuss channels in detail in the next tutorial.</a:t>
            </a:r>
          </a:p>
          <a:p>
            <a:endParaRPr lang="en-US" dirty="0"/>
          </a:p>
        </p:txBody>
      </p:sp>
    </p:spTree>
    <p:extLst>
      <p:ext uri="{BB962C8B-B14F-4D97-AF65-F5344CB8AC3E}">
        <p14:creationId xmlns:p14="http://schemas.microsoft.com/office/powerpoint/2010/main" val="1434027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77E2AC-6482-1541-84C0-C7800FA5E708}"/>
              </a:ext>
            </a:extLst>
          </p:cNvPr>
          <p:cNvSpPr/>
          <p:nvPr/>
        </p:nvSpPr>
        <p:spPr>
          <a:xfrm>
            <a:off x="1188720" y="4233595"/>
            <a:ext cx="10160000" cy="646331"/>
          </a:xfrm>
          <a:prstGeom prst="rect">
            <a:avLst/>
          </a:prstGeom>
        </p:spPr>
        <p:txBody>
          <a:bodyPr wrap="square">
            <a:spAutoFit/>
          </a:bodyPr>
          <a:lstStyle/>
          <a:p>
            <a:endParaRPr lang="en-US" dirty="0"/>
          </a:p>
          <a:p>
            <a:endParaRPr lang="en-US" dirty="0"/>
          </a:p>
        </p:txBody>
      </p:sp>
      <p:sp>
        <p:nvSpPr>
          <p:cNvPr id="2" name="Rectangle 1">
            <a:extLst>
              <a:ext uri="{FF2B5EF4-FFF2-40B4-BE49-F238E27FC236}">
                <a16:creationId xmlns:a16="http://schemas.microsoft.com/office/drawing/2014/main" id="{CA77FF3E-EEF2-4C42-BC52-C00F36345DF3}"/>
              </a:ext>
            </a:extLst>
          </p:cNvPr>
          <p:cNvSpPr/>
          <p:nvPr/>
        </p:nvSpPr>
        <p:spPr>
          <a:xfrm>
            <a:off x="580768" y="296562"/>
            <a:ext cx="8563232" cy="369332"/>
          </a:xfrm>
          <a:prstGeom prst="rect">
            <a:avLst/>
          </a:prstGeom>
        </p:spPr>
        <p:txBody>
          <a:bodyPr wrap="square">
            <a:spAutoFit/>
          </a:bodyPr>
          <a:lstStyle/>
          <a:p>
            <a:r>
              <a:rPr lang="en-AU" dirty="0">
                <a:solidFill>
                  <a:srgbClr val="3A4145"/>
                </a:solidFill>
                <a:latin typeface="Merriweather"/>
              </a:rPr>
              <a:t>Lets create a Goroutine </a:t>
            </a:r>
          </a:p>
        </p:txBody>
      </p:sp>
      <p:pic>
        <p:nvPicPr>
          <p:cNvPr id="6" name="Picture 5">
            <a:extLst>
              <a:ext uri="{FF2B5EF4-FFF2-40B4-BE49-F238E27FC236}">
                <a16:creationId xmlns:a16="http://schemas.microsoft.com/office/drawing/2014/main" id="{0FEFD323-FD7D-594E-AA01-03B4770B8D3A}"/>
              </a:ext>
            </a:extLst>
          </p:cNvPr>
          <p:cNvPicPr>
            <a:picLocks noChangeAspect="1"/>
          </p:cNvPicPr>
          <p:nvPr/>
        </p:nvPicPr>
        <p:blipFill>
          <a:blip r:embed="rId2"/>
          <a:stretch>
            <a:fillRect/>
          </a:stretch>
        </p:blipFill>
        <p:spPr>
          <a:xfrm>
            <a:off x="580768" y="1107817"/>
            <a:ext cx="8318500" cy="4457700"/>
          </a:xfrm>
          <a:prstGeom prst="rect">
            <a:avLst/>
          </a:prstGeom>
        </p:spPr>
      </p:pic>
      <p:sp>
        <p:nvSpPr>
          <p:cNvPr id="8" name="TextBox 7">
            <a:extLst>
              <a:ext uri="{FF2B5EF4-FFF2-40B4-BE49-F238E27FC236}">
                <a16:creationId xmlns:a16="http://schemas.microsoft.com/office/drawing/2014/main" id="{6279EE89-E67B-AB46-B567-E421B29E2804}"/>
              </a:ext>
            </a:extLst>
          </p:cNvPr>
          <p:cNvSpPr txBox="1"/>
          <p:nvPr/>
        </p:nvSpPr>
        <p:spPr>
          <a:xfrm>
            <a:off x="457201" y="6007440"/>
            <a:ext cx="3747051" cy="369332"/>
          </a:xfrm>
          <a:prstGeom prst="rect">
            <a:avLst/>
          </a:prstGeom>
          <a:noFill/>
        </p:spPr>
        <p:txBody>
          <a:bodyPr wrap="none" rtlCol="0">
            <a:spAutoFit/>
          </a:bodyPr>
          <a:lstStyle/>
          <a:p>
            <a:r>
              <a:rPr lang="en-AU" dirty="0">
                <a:hlinkClick r:id="rId3"/>
              </a:rPr>
              <a:t>https://play.golang.org/p/zC78_fc1Hn</a:t>
            </a:r>
            <a:endParaRPr lang="en-US" dirty="0"/>
          </a:p>
        </p:txBody>
      </p:sp>
      <p:pic>
        <p:nvPicPr>
          <p:cNvPr id="9" name="Picture 8">
            <a:extLst>
              <a:ext uri="{FF2B5EF4-FFF2-40B4-BE49-F238E27FC236}">
                <a16:creationId xmlns:a16="http://schemas.microsoft.com/office/drawing/2014/main" id="{1266159A-05A0-F84E-8B33-78025FB3941C}"/>
              </a:ext>
            </a:extLst>
          </p:cNvPr>
          <p:cNvPicPr>
            <a:picLocks noChangeAspect="1"/>
          </p:cNvPicPr>
          <p:nvPr/>
        </p:nvPicPr>
        <p:blipFill>
          <a:blip r:embed="rId4"/>
          <a:stretch>
            <a:fillRect/>
          </a:stretch>
        </p:blipFill>
        <p:spPr>
          <a:xfrm>
            <a:off x="9144000" y="1936583"/>
            <a:ext cx="2736859" cy="1026322"/>
          </a:xfrm>
          <a:prstGeom prst="rect">
            <a:avLst/>
          </a:prstGeom>
        </p:spPr>
      </p:pic>
    </p:spTree>
    <p:extLst>
      <p:ext uri="{BB962C8B-B14F-4D97-AF65-F5344CB8AC3E}">
        <p14:creationId xmlns:p14="http://schemas.microsoft.com/office/powerpoint/2010/main" val="2913676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77E2AC-6482-1541-84C0-C7800FA5E708}"/>
              </a:ext>
            </a:extLst>
          </p:cNvPr>
          <p:cNvSpPr/>
          <p:nvPr/>
        </p:nvSpPr>
        <p:spPr>
          <a:xfrm>
            <a:off x="1188720" y="4233595"/>
            <a:ext cx="10160000" cy="646331"/>
          </a:xfrm>
          <a:prstGeom prst="rect">
            <a:avLst/>
          </a:prstGeom>
        </p:spPr>
        <p:txBody>
          <a:bodyPr wrap="square">
            <a:spAutoFit/>
          </a:bodyPr>
          <a:lstStyle/>
          <a:p>
            <a:endParaRPr lang="en-US" dirty="0"/>
          </a:p>
          <a:p>
            <a:endParaRPr lang="en-US" dirty="0"/>
          </a:p>
        </p:txBody>
      </p:sp>
      <p:sp>
        <p:nvSpPr>
          <p:cNvPr id="3" name="TextBox 2">
            <a:extLst>
              <a:ext uri="{FF2B5EF4-FFF2-40B4-BE49-F238E27FC236}">
                <a16:creationId xmlns:a16="http://schemas.microsoft.com/office/drawing/2014/main" id="{45196811-9E01-1E40-86EB-CE163365B85A}"/>
              </a:ext>
            </a:extLst>
          </p:cNvPr>
          <p:cNvSpPr txBox="1"/>
          <p:nvPr/>
        </p:nvSpPr>
        <p:spPr>
          <a:xfrm>
            <a:off x="990382" y="1668162"/>
            <a:ext cx="7574691" cy="2308324"/>
          </a:xfrm>
          <a:prstGeom prst="rect">
            <a:avLst/>
          </a:prstGeom>
          <a:noFill/>
        </p:spPr>
        <p:txBody>
          <a:bodyPr wrap="square" rtlCol="0">
            <a:spAutoFit/>
          </a:bodyPr>
          <a:lstStyle/>
          <a:p>
            <a:r>
              <a:rPr lang="en-AU" b="1" dirty="0"/>
              <a:t>When a new Goroutine is started, the goroutine call returns immediately. Unlike functions, the control does not wait for the Goroutine to finish executing. The control returns immediately to the next line of code after the Goroutine call and any return values from the Goroutine are ignored.</a:t>
            </a:r>
            <a:endParaRPr lang="en-AU" dirty="0"/>
          </a:p>
          <a:p>
            <a:r>
              <a:rPr lang="en-AU" b="1" dirty="0"/>
              <a:t>The main Goroutine should be running for any other Goroutines to run. If the main Goroutine terminates then the program will be terminated and no other Goroutine will run.</a:t>
            </a:r>
            <a:endParaRPr lang="en-AU" dirty="0"/>
          </a:p>
          <a:p>
            <a:endParaRPr lang="en-US" dirty="0"/>
          </a:p>
        </p:txBody>
      </p:sp>
      <p:sp>
        <p:nvSpPr>
          <p:cNvPr id="4" name="TextBox 3">
            <a:extLst>
              <a:ext uri="{FF2B5EF4-FFF2-40B4-BE49-F238E27FC236}">
                <a16:creationId xmlns:a16="http://schemas.microsoft.com/office/drawing/2014/main" id="{4D6B2467-05EC-9247-8D80-CBD4D277D273}"/>
              </a:ext>
            </a:extLst>
          </p:cNvPr>
          <p:cNvSpPr txBox="1"/>
          <p:nvPr/>
        </p:nvSpPr>
        <p:spPr>
          <a:xfrm>
            <a:off x="2755557" y="5288692"/>
            <a:ext cx="3705630" cy="369332"/>
          </a:xfrm>
          <a:prstGeom prst="rect">
            <a:avLst/>
          </a:prstGeom>
          <a:noFill/>
        </p:spPr>
        <p:txBody>
          <a:bodyPr wrap="none" rtlCol="0">
            <a:spAutoFit/>
          </a:bodyPr>
          <a:lstStyle/>
          <a:p>
            <a:r>
              <a:rPr lang="en-AU" dirty="0">
                <a:hlinkClick r:id="rId2"/>
              </a:rPr>
              <a:t>https://play.golang.org/p/U9ZZuSql8-</a:t>
            </a:r>
            <a:endParaRPr lang="en-US" dirty="0"/>
          </a:p>
        </p:txBody>
      </p:sp>
    </p:spTree>
    <p:extLst>
      <p:ext uri="{BB962C8B-B14F-4D97-AF65-F5344CB8AC3E}">
        <p14:creationId xmlns:p14="http://schemas.microsoft.com/office/powerpoint/2010/main" val="3072472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0FE60-0ADB-8D40-89D7-AA28B0CCD0F5}"/>
              </a:ext>
            </a:extLst>
          </p:cNvPr>
          <p:cNvSpPr>
            <a:spLocks noGrp="1"/>
          </p:cNvSpPr>
          <p:nvPr>
            <p:ph type="title"/>
          </p:nvPr>
        </p:nvSpPr>
        <p:spPr/>
        <p:txBody>
          <a:bodyPr>
            <a:normAutofit fontScale="90000"/>
          </a:bodyPr>
          <a:lstStyle/>
          <a:p>
            <a:r>
              <a:rPr lang="en-US" dirty="0"/>
              <a:t>Multiple go routines - </a:t>
            </a:r>
            <a:r>
              <a:rPr lang="en-AU" dirty="0">
                <a:hlinkClick r:id="rId2"/>
              </a:rPr>
              <a:t>https://play.golang.org/p/oltn5nw0w3</a:t>
            </a:r>
            <a:br>
              <a:rPr lang="en-US" dirty="0"/>
            </a:br>
            <a:endParaRPr lang="en-US" dirty="0"/>
          </a:p>
        </p:txBody>
      </p:sp>
      <p:sp>
        <p:nvSpPr>
          <p:cNvPr id="3" name="Content Placeholder 2">
            <a:extLst>
              <a:ext uri="{FF2B5EF4-FFF2-40B4-BE49-F238E27FC236}">
                <a16:creationId xmlns:a16="http://schemas.microsoft.com/office/drawing/2014/main" id="{590D0487-2D18-F846-BB11-16BC29A7BF8F}"/>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8F17911F-5FDD-B64C-B6EC-3BD0A2C73F4F}"/>
              </a:ext>
            </a:extLst>
          </p:cNvPr>
          <p:cNvPicPr>
            <a:picLocks noChangeAspect="1"/>
          </p:cNvPicPr>
          <p:nvPr/>
        </p:nvPicPr>
        <p:blipFill>
          <a:blip r:embed="rId3"/>
          <a:stretch>
            <a:fillRect/>
          </a:stretch>
        </p:blipFill>
        <p:spPr>
          <a:xfrm>
            <a:off x="838200" y="1430475"/>
            <a:ext cx="9389076" cy="5141637"/>
          </a:xfrm>
          <a:prstGeom prst="rect">
            <a:avLst/>
          </a:prstGeom>
        </p:spPr>
      </p:pic>
    </p:spTree>
    <p:extLst>
      <p:ext uri="{BB962C8B-B14F-4D97-AF65-F5344CB8AC3E}">
        <p14:creationId xmlns:p14="http://schemas.microsoft.com/office/powerpoint/2010/main" val="5046532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4834E-01F9-B14F-A1D4-B0D2677ADDA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AE23B9A-E0A2-D14B-9B4A-D703A1F732A3}"/>
              </a:ext>
            </a:extLst>
          </p:cNvPr>
          <p:cNvSpPr>
            <a:spLocks noGrp="1"/>
          </p:cNvSpPr>
          <p:nvPr>
            <p:ph idx="1"/>
          </p:nvPr>
        </p:nvSpPr>
        <p:spPr/>
        <p:txBody>
          <a:bodyPr>
            <a:normAutofit lnSpcReduction="10000"/>
          </a:bodyPr>
          <a:lstStyle/>
          <a:p>
            <a:r>
              <a:rPr lang="en-AU" dirty="0"/>
              <a:t>The first portion of the image in blue </a:t>
            </a:r>
            <a:r>
              <a:rPr lang="en-AU" dirty="0" err="1"/>
              <a:t>color</a:t>
            </a:r>
            <a:r>
              <a:rPr lang="en-AU" dirty="0"/>
              <a:t> represents the </a:t>
            </a:r>
            <a:r>
              <a:rPr lang="en-AU" i="1" dirty="0"/>
              <a:t>numbers Goroutine</a:t>
            </a:r>
            <a:r>
              <a:rPr lang="en-AU" dirty="0"/>
              <a:t>, the second portion in maroon </a:t>
            </a:r>
            <a:r>
              <a:rPr lang="en-AU" dirty="0" err="1"/>
              <a:t>color</a:t>
            </a:r>
            <a:r>
              <a:rPr lang="en-AU" dirty="0"/>
              <a:t> represents the </a:t>
            </a:r>
            <a:r>
              <a:rPr lang="en-AU" i="1" dirty="0"/>
              <a:t>alphabets Goroutine</a:t>
            </a:r>
            <a:r>
              <a:rPr lang="en-AU" dirty="0"/>
              <a:t>, the third portion in green represents the </a:t>
            </a:r>
            <a:r>
              <a:rPr lang="en-AU" i="1" dirty="0"/>
              <a:t>main Goroutine</a:t>
            </a:r>
            <a:r>
              <a:rPr lang="en-AU" dirty="0"/>
              <a:t> and the final portion in black merges all the above three and shows us how the program works. The strings like </a:t>
            </a:r>
            <a:r>
              <a:rPr lang="en-AU" i="1" dirty="0"/>
              <a:t>0 </a:t>
            </a:r>
            <a:r>
              <a:rPr lang="en-AU" i="1" dirty="0" err="1"/>
              <a:t>ms</a:t>
            </a:r>
            <a:r>
              <a:rPr lang="en-AU" i="1" dirty="0"/>
              <a:t>, 250 </a:t>
            </a:r>
            <a:r>
              <a:rPr lang="en-AU" i="1" dirty="0" err="1"/>
              <a:t>ms</a:t>
            </a:r>
            <a:r>
              <a:rPr lang="en-AU" dirty="0"/>
              <a:t> at the top of each box represent the time in milliseconds and the output is represented in the bottom of each box as </a:t>
            </a:r>
            <a:r>
              <a:rPr lang="en-AU" i="1" dirty="0"/>
              <a:t>1, 2, 3</a:t>
            </a:r>
            <a:r>
              <a:rPr lang="en-AU" dirty="0"/>
              <a:t> and so on. The blue box tells us that 1 is printed after 250 </a:t>
            </a:r>
            <a:r>
              <a:rPr lang="en-AU" dirty="0" err="1"/>
              <a:t>ms</a:t>
            </a:r>
            <a:r>
              <a:rPr lang="en-AU" dirty="0"/>
              <a:t>, 2 is printed after 500 </a:t>
            </a:r>
            <a:r>
              <a:rPr lang="en-AU" dirty="0" err="1"/>
              <a:t>ms</a:t>
            </a:r>
            <a:r>
              <a:rPr lang="en-AU" dirty="0"/>
              <a:t> and so on. The bottom of last black box has values 1 a 2 3 b 4 c 5 d e main terminated which is the output of the program as well. The image is self explanatory and you will be able to understand how the program works.</a:t>
            </a:r>
            <a:endParaRPr lang="en-US" dirty="0"/>
          </a:p>
        </p:txBody>
      </p:sp>
    </p:spTree>
    <p:extLst>
      <p:ext uri="{BB962C8B-B14F-4D97-AF65-F5344CB8AC3E}">
        <p14:creationId xmlns:p14="http://schemas.microsoft.com/office/powerpoint/2010/main" val="2223458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B209E-D433-D545-B489-A97E27A8FB2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24E19BE-8965-1B46-9D2D-1D6A9F92CF53}"/>
              </a:ext>
            </a:extLst>
          </p:cNvPr>
          <p:cNvSpPr>
            <a:spLocks noGrp="1"/>
          </p:cNvSpPr>
          <p:nvPr>
            <p:ph idx="1"/>
          </p:nvPr>
        </p:nvSpPr>
        <p:spPr/>
        <p:txBody>
          <a:bodyPr/>
          <a:lstStyle/>
          <a:p>
            <a:r>
              <a:rPr lang="en-US" dirty="0"/>
              <a:t>Sync</a:t>
            </a:r>
          </a:p>
          <a:p>
            <a:r>
              <a:rPr lang="en-US" dirty="0" err="1"/>
              <a:t>Async</a:t>
            </a:r>
            <a:r>
              <a:rPr lang="en-US" dirty="0"/>
              <a:t> – fire and forget</a:t>
            </a:r>
          </a:p>
          <a:p>
            <a:r>
              <a:rPr lang="en-US" dirty="0" err="1"/>
              <a:t>Async</a:t>
            </a:r>
            <a:r>
              <a:rPr lang="en-US" dirty="0"/>
              <a:t> – fire and ack</a:t>
            </a:r>
          </a:p>
          <a:p>
            <a:r>
              <a:rPr lang="en-US" dirty="0" err="1"/>
              <a:t>Async</a:t>
            </a:r>
            <a:r>
              <a:rPr lang="en-US" dirty="0"/>
              <a:t>  - fire and await</a:t>
            </a:r>
          </a:p>
          <a:p>
            <a:r>
              <a:rPr lang="en-US" dirty="0" err="1"/>
              <a:t>Async</a:t>
            </a:r>
            <a:r>
              <a:rPr lang="en-US" dirty="0"/>
              <a:t> – fire dynamically multiple process and await</a:t>
            </a:r>
          </a:p>
          <a:p>
            <a:r>
              <a:rPr lang="en-US" dirty="0"/>
              <a:t> </a:t>
            </a:r>
          </a:p>
        </p:txBody>
      </p:sp>
    </p:spTree>
    <p:extLst>
      <p:ext uri="{BB962C8B-B14F-4D97-AF65-F5344CB8AC3E}">
        <p14:creationId xmlns:p14="http://schemas.microsoft.com/office/powerpoint/2010/main" val="10917558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1AEC-2775-D14D-85F8-32F32DA7F617}"/>
              </a:ext>
            </a:extLst>
          </p:cNvPr>
          <p:cNvSpPr>
            <a:spLocks noGrp="1"/>
          </p:cNvSpPr>
          <p:nvPr>
            <p:ph type="title"/>
          </p:nvPr>
        </p:nvSpPr>
        <p:spPr/>
        <p:txBody>
          <a:bodyPr/>
          <a:lstStyle/>
          <a:p>
            <a:r>
              <a:rPr lang="en-AU" b="1" dirty="0" err="1"/>
              <a:t>WaitGroup</a:t>
            </a:r>
            <a:br>
              <a:rPr lang="en-AU" b="1" dirty="0"/>
            </a:br>
            <a:endParaRPr lang="en-US" dirty="0"/>
          </a:p>
        </p:txBody>
      </p:sp>
      <p:sp>
        <p:nvSpPr>
          <p:cNvPr id="3" name="Content Placeholder 2">
            <a:extLst>
              <a:ext uri="{FF2B5EF4-FFF2-40B4-BE49-F238E27FC236}">
                <a16:creationId xmlns:a16="http://schemas.microsoft.com/office/drawing/2014/main" id="{CD54F364-F7F0-B749-8B46-0B811B723FBF}"/>
              </a:ext>
            </a:extLst>
          </p:cNvPr>
          <p:cNvSpPr>
            <a:spLocks noGrp="1"/>
          </p:cNvSpPr>
          <p:nvPr>
            <p:ph idx="1"/>
          </p:nvPr>
        </p:nvSpPr>
        <p:spPr/>
        <p:txBody>
          <a:bodyPr/>
          <a:lstStyle/>
          <a:p>
            <a:r>
              <a:rPr lang="en-AU" dirty="0"/>
              <a:t>A </a:t>
            </a:r>
            <a:r>
              <a:rPr lang="en-AU" dirty="0" err="1"/>
              <a:t>WaitGroup</a:t>
            </a:r>
            <a:r>
              <a:rPr lang="en-AU" dirty="0"/>
              <a:t> is used to wait for a collection of Goroutines to finish executing. The control is blocked until all Goroutines finish executing. Lets say we have 3 concurrently executing Goroutines spawned from the main Goroutine. The main Goroutines needs to wait for the 3 other Goroutines to finish before terminating. This can be accomplished using </a:t>
            </a:r>
            <a:r>
              <a:rPr lang="en-AU" dirty="0" err="1"/>
              <a:t>WaitGroup</a:t>
            </a:r>
            <a:r>
              <a:rPr lang="en-AU" dirty="0"/>
              <a:t>.</a:t>
            </a:r>
          </a:p>
          <a:p>
            <a:r>
              <a:rPr lang="en-AU" dirty="0">
                <a:hlinkClick r:id="rId2"/>
              </a:rPr>
              <a:t>https://a5dd1af7-b0b5-4d3d-a241-9d74ff70652b.ws-ap0.gitpod.io/#/workspace/cde-golang</a:t>
            </a:r>
            <a:br>
              <a:rPr lang="en-AU" dirty="0"/>
            </a:br>
            <a:endParaRPr lang="en-AU" b="1" dirty="0"/>
          </a:p>
          <a:p>
            <a:endParaRPr lang="en-US" dirty="0"/>
          </a:p>
        </p:txBody>
      </p:sp>
    </p:spTree>
    <p:extLst>
      <p:ext uri="{BB962C8B-B14F-4D97-AF65-F5344CB8AC3E}">
        <p14:creationId xmlns:p14="http://schemas.microsoft.com/office/powerpoint/2010/main" val="33928887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547A1-F370-3949-BE1B-006BF5159FF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C6930A8-3A67-2940-AD4B-4C873956F4E4}"/>
              </a:ext>
            </a:extLst>
          </p:cNvPr>
          <p:cNvSpPr>
            <a:spLocks noGrp="1"/>
          </p:cNvSpPr>
          <p:nvPr>
            <p:ph idx="1"/>
          </p:nvPr>
        </p:nvSpPr>
        <p:spPr/>
        <p:txBody>
          <a:bodyPr/>
          <a:lstStyle/>
          <a:p>
            <a:r>
              <a:rPr lang="en-US" dirty="0"/>
              <a:t>On success and failure </a:t>
            </a:r>
            <a:r>
              <a:rPr lang="en-US" dirty="0" err="1"/>
              <a:t>wg.done</a:t>
            </a:r>
            <a:endParaRPr lang="en-US" dirty="0"/>
          </a:p>
          <a:p>
            <a:r>
              <a:rPr lang="en-US" dirty="0"/>
              <a:t>Add to increment</a:t>
            </a:r>
          </a:p>
          <a:p>
            <a:endParaRPr lang="en-US" dirty="0"/>
          </a:p>
        </p:txBody>
      </p:sp>
    </p:spTree>
    <p:extLst>
      <p:ext uri="{BB962C8B-B14F-4D97-AF65-F5344CB8AC3E}">
        <p14:creationId xmlns:p14="http://schemas.microsoft.com/office/powerpoint/2010/main" val="16336030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987503B-C2FD-1644-868F-4FAA722B3D19}"/>
              </a:ext>
            </a:extLst>
          </p:cNvPr>
          <p:cNvPicPr>
            <a:picLocks noGrp="1" noChangeAspect="1"/>
          </p:cNvPicPr>
          <p:nvPr>
            <p:ph idx="1"/>
          </p:nvPr>
        </p:nvPicPr>
        <p:blipFill>
          <a:blip r:embed="rId2"/>
          <a:stretch>
            <a:fillRect/>
          </a:stretch>
        </p:blipFill>
        <p:spPr>
          <a:xfrm>
            <a:off x="1333500" y="2572544"/>
            <a:ext cx="9525000" cy="2857500"/>
          </a:xfrm>
          <a:prstGeom prst="rect">
            <a:avLst/>
          </a:prstGeom>
        </p:spPr>
      </p:pic>
      <p:sp>
        <p:nvSpPr>
          <p:cNvPr id="5" name="TextBox 4">
            <a:extLst>
              <a:ext uri="{FF2B5EF4-FFF2-40B4-BE49-F238E27FC236}">
                <a16:creationId xmlns:a16="http://schemas.microsoft.com/office/drawing/2014/main" id="{B733F779-E23C-824C-AF4F-6EDEBE76C3CD}"/>
              </a:ext>
            </a:extLst>
          </p:cNvPr>
          <p:cNvSpPr txBox="1"/>
          <p:nvPr/>
        </p:nvSpPr>
        <p:spPr>
          <a:xfrm>
            <a:off x="3793524" y="1075038"/>
            <a:ext cx="2836995" cy="369332"/>
          </a:xfrm>
          <a:prstGeom prst="rect">
            <a:avLst/>
          </a:prstGeom>
          <a:noFill/>
        </p:spPr>
        <p:txBody>
          <a:bodyPr wrap="none" rtlCol="0">
            <a:spAutoFit/>
          </a:bodyPr>
          <a:lstStyle/>
          <a:p>
            <a:r>
              <a:rPr lang="en-US" dirty="0"/>
              <a:t>Single threaded applications</a:t>
            </a:r>
          </a:p>
        </p:txBody>
      </p:sp>
      <p:sp>
        <p:nvSpPr>
          <p:cNvPr id="2" name="TextBox 1">
            <a:extLst>
              <a:ext uri="{FF2B5EF4-FFF2-40B4-BE49-F238E27FC236}">
                <a16:creationId xmlns:a16="http://schemas.microsoft.com/office/drawing/2014/main" id="{C36E8F3C-30BB-C74B-8D3C-48A3D32FD072}"/>
              </a:ext>
            </a:extLst>
          </p:cNvPr>
          <p:cNvSpPr txBox="1"/>
          <p:nvPr/>
        </p:nvSpPr>
        <p:spPr>
          <a:xfrm>
            <a:off x="815546" y="790832"/>
            <a:ext cx="1563570" cy="369332"/>
          </a:xfrm>
          <a:prstGeom prst="rect">
            <a:avLst/>
          </a:prstGeom>
          <a:noFill/>
        </p:spPr>
        <p:txBody>
          <a:bodyPr wrap="none" rtlCol="0">
            <a:spAutoFit/>
          </a:bodyPr>
          <a:lstStyle/>
          <a:p>
            <a:r>
              <a:rPr lang="en-US" dirty="0"/>
              <a:t>The case study</a:t>
            </a:r>
          </a:p>
        </p:txBody>
      </p:sp>
    </p:spTree>
    <p:extLst>
      <p:ext uri="{BB962C8B-B14F-4D97-AF65-F5344CB8AC3E}">
        <p14:creationId xmlns:p14="http://schemas.microsoft.com/office/powerpoint/2010/main" val="8881618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4A1BBB-125F-4F43-9448-44EA963B5641}"/>
              </a:ext>
            </a:extLst>
          </p:cNvPr>
          <p:cNvPicPr>
            <a:picLocks noChangeAspect="1"/>
          </p:cNvPicPr>
          <p:nvPr/>
        </p:nvPicPr>
        <p:blipFill>
          <a:blip r:embed="rId2"/>
          <a:stretch>
            <a:fillRect/>
          </a:stretch>
        </p:blipFill>
        <p:spPr>
          <a:xfrm>
            <a:off x="375679" y="414981"/>
            <a:ext cx="8623300" cy="1752600"/>
          </a:xfrm>
          <a:prstGeom prst="rect">
            <a:avLst/>
          </a:prstGeom>
        </p:spPr>
      </p:pic>
      <p:pic>
        <p:nvPicPr>
          <p:cNvPr id="7" name="Picture 6">
            <a:extLst>
              <a:ext uri="{FF2B5EF4-FFF2-40B4-BE49-F238E27FC236}">
                <a16:creationId xmlns:a16="http://schemas.microsoft.com/office/drawing/2014/main" id="{B7B4CAE7-1779-7B45-BA1B-30BEF9DFA160}"/>
              </a:ext>
            </a:extLst>
          </p:cNvPr>
          <p:cNvPicPr>
            <a:picLocks noChangeAspect="1"/>
          </p:cNvPicPr>
          <p:nvPr/>
        </p:nvPicPr>
        <p:blipFill>
          <a:blip r:embed="rId3"/>
          <a:stretch>
            <a:fillRect/>
          </a:stretch>
        </p:blipFill>
        <p:spPr>
          <a:xfrm>
            <a:off x="375679" y="3338902"/>
            <a:ext cx="8496300" cy="1765300"/>
          </a:xfrm>
          <a:prstGeom prst="rect">
            <a:avLst/>
          </a:prstGeom>
        </p:spPr>
      </p:pic>
    </p:spTree>
    <p:extLst>
      <p:ext uri="{BB962C8B-B14F-4D97-AF65-F5344CB8AC3E}">
        <p14:creationId xmlns:p14="http://schemas.microsoft.com/office/powerpoint/2010/main" val="2262666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77E2AC-6482-1541-84C0-C7800FA5E708}"/>
              </a:ext>
            </a:extLst>
          </p:cNvPr>
          <p:cNvSpPr/>
          <p:nvPr/>
        </p:nvSpPr>
        <p:spPr>
          <a:xfrm>
            <a:off x="5252720" y="4591941"/>
            <a:ext cx="10160000" cy="369332"/>
          </a:xfrm>
          <a:prstGeom prst="rect">
            <a:avLst/>
          </a:prstGeom>
        </p:spPr>
        <p:txBody>
          <a:bodyPr wrap="square">
            <a:spAutoFit/>
          </a:bodyPr>
          <a:lstStyle/>
          <a:p>
            <a:r>
              <a:rPr lang="en-AU" b="1" dirty="0"/>
              <a:t>Concurrency</a:t>
            </a:r>
            <a:r>
              <a:rPr lang="en-AU" dirty="0"/>
              <a:t> is the capability to deal with lots of things at once.</a:t>
            </a:r>
            <a:endParaRPr lang="en-US" dirty="0"/>
          </a:p>
        </p:txBody>
      </p:sp>
      <p:pic>
        <p:nvPicPr>
          <p:cNvPr id="1026" name="Picture 2" descr="katydids running GIF by Teachers on TV Land">
            <a:hlinkClick r:id="rId2"/>
            <a:extLst>
              <a:ext uri="{FF2B5EF4-FFF2-40B4-BE49-F238E27FC236}">
                <a16:creationId xmlns:a16="http://schemas.microsoft.com/office/drawing/2014/main" id="{9C865DDE-580F-064D-96EF-15F40A3E18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221" y="875268"/>
            <a:ext cx="3698791" cy="34516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ollege basketball GIF by NCAA March Madness">
            <a:extLst>
              <a:ext uri="{FF2B5EF4-FFF2-40B4-BE49-F238E27FC236}">
                <a16:creationId xmlns:a16="http://schemas.microsoft.com/office/drawing/2014/main" id="{966BB91D-966A-674D-9C3C-4A1AD4D4B7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52720" y="875268"/>
            <a:ext cx="6096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09C7488-2CA4-DB4A-B413-DB3F06176940}"/>
              </a:ext>
            </a:extLst>
          </p:cNvPr>
          <p:cNvSpPr txBox="1"/>
          <p:nvPr/>
        </p:nvSpPr>
        <p:spPr>
          <a:xfrm>
            <a:off x="264432" y="4646208"/>
            <a:ext cx="3961580" cy="646331"/>
          </a:xfrm>
          <a:prstGeom prst="rect">
            <a:avLst/>
          </a:prstGeom>
          <a:noFill/>
        </p:spPr>
        <p:txBody>
          <a:bodyPr wrap="square" rtlCol="0">
            <a:spAutoFit/>
          </a:bodyPr>
          <a:lstStyle/>
          <a:p>
            <a:r>
              <a:rPr lang="en-AU" dirty="0"/>
              <a:t>Parallelism is doing lots of things at the same time. </a:t>
            </a:r>
            <a:endParaRPr lang="en-US" dirty="0"/>
          </a:p>
        </p:txBody>
      </p:sp>
    </p:spTree>
    <p:extLst>
      <p:ext uri="{BB962C8B-B14F-4D97-AF65-F5344CB8AC3E}">
        <p14:creationId xmlns:p14="http://schemas.microsoft.com/office/powerpoint/2010/main" val="27564523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77E2AC-6482-1541-84C0-C7800FA5E708}"/>
              </a:ext>
            </a:extLst>
          </p:cNvPr>
          <p:cNvSpPr/>
          <p:nvPr/>
        </p:nvSpPr>
        <p:spPr>
          <a:xfrm>
            <a:off x="1188720" y="4233595"/>
            <a:ext cx="10160000" cy="646331"/>
          </a:xfrm>
          <a:prstGeom prst="rect">
            <a:avLst/>
          </a:prstGeom>
        </p:spPr>
        <p:txBody>
          <a:bodyPr wrap="square">
            <a:spAutoFit/>
          </a:bodyPr>
          <a:lstStyle/>
          <a:p>
            <a:endParaRPr lang="en-US" dirty="0"/>
          </a:p>
          <a:p>
            <a:endParaRPr lang="en-US" dirty="0"/>
          </a:p>
        </p:txBody>
      </p:sp>
      <p:pic>
        <p:nvPicPr>
          <p:cNvPr id="2" name="Picture 1">
            <a:extLst>
              <a:ext uri="{FF2B5EF4-FFF2-40B4-BE49-F238E27FC236}">
                <a16:creationId xmlns:a16="http://schemas.microsoft.com/office/drawing/2014/main" id="{F45BC15A-0B98-A542-8D9B-D463D6BE09B8}"/>
              </a:ext>
            </a:extLst>
          </p:cNvPr>
          <p:cNvPicPr>
            <a:picLocks noChangeAspect="1"/>
          </p:cNvPicPr>
          <p:nvPr/>
        </p:nvPicPr>
        <p:blipFill>
          <a:blip r:embed="rId2"/>
          <a:stretch>
            <a:fillRect/>
          </a:stretch>
        </p:blipFill>
        <p:spPr>
          <a:xfrm>
            <a:off x="2793657" y="1277912"/>
            <a:ext cx="5715000" cy="3048000"/>
          </a:xfrm>
          <a:prstGeom prst="rect">
            <a:avLst/>
          </a:prstGeom>
        </p:spPr>
      </p:pic>
      <p:sp>
        <p:nvSpPr>
          <p:cNvPr id="3" name="TextBox 2">
            <a:extLst>
              <a:ext uri="{FF2B5EF4-FFF2-40B4-BE49-F238E27FC236}">
                <a16:creationId xmlns:a16="http://schemas.microsoft.com/office/drawing/2014/main" id="{B9488827-3D9A-114B-A6E7-1709BC83116C}"/>
              </a:ext>
            </a:extLst>
          </p:cNvPr>
          <p:cNvSpPr txBox="1"/>
          <p:nvPr/>
        </p:nvSpPr>
        <p:spPr>
          <a:xfrm>
            <a:off x="1668162" y="1000897"/>
            <a:ext cx="1016625" cy="369332"/>
          </a:xfrm>
          <a:prstGeom prst="rect">
            <a:avLst/>
          </a:prstGeom>
          <a:noFill/>
        </p:spPr>
        <p:txBody>
          <a:bodyPr wrap="none" rtlCol="0">
            <a:spAutoFit/>
          </a:bodyPr>
          <a:lstStyle/>
          <a:p>
            <a:r>
              <a:rPr lang="en-US" dirty="0"/>
              <a:t>channels</a:t>
            </a:r>
          </a:p>
        </p:txBody>
      </p:sp>
      <p:sp>
        <p:nvSpPr>
          <p:cNvPr id="4" name="TextBox 3">
            <a:extLst>
              <a:ext uri="{FF2B5EF4-FFF2-40B4-BE49-F238E27FC236}">
                <a16:creationId xmlns:a16="http://schemas.microsoft.com/office/drawing/2014/main" id="{97CFE19C-2017-FA4F-854E-79C71AE4F529}"/>
              </a:ext>
            </a:extLst>
          </p:cNvPr>
          <p:cNvSpPr txBox="1"/>
          <p:nvPr/>
        </p:nvSpPr>
        <p:spPr>
          <a:xfrm>
            <a:off x="778476" y="5226909"/>
            <a:ext cx="9415849" cy="923330"/>
          </a:xfrm>
          <a:prstGeom prst="rect">
            <a:avLst/>
          </a:prstGeom>
          <a:noFill/>
        </p:spPr>
        <p:txBody>
          <a:bodyPr wrap="square" rtlCol="0">
            <a:spAutoFit/>
          </a:bodyPr>
          <a:lstStyle/>
          <a:p>
            <a:r>
              <a:rPr lang="en-AU" dirty="0"/>
              <a:t>Channels can be thought as pipes using which Goroutines communicate. Similar to how water flows from one end to another in a pipe, data can be sent from one end and received from the another end using channels.</a:t>
            </a:r>
            <a:endParaRPr lang="en-US" dirty="0"/>
          </a:p>
        </p:txBody>
      </p:sp>
    </p:spTree>
    <p:extLst>
      <p:ext uri="{BB962C8B-B14F-4D97-AF65-F5344CB8AC3E}">
        <p14:creationId xmlns:p14="http://schemas.microsoft.com/office/powerpoint/2010/main" val="601068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B865CC-F666-B642-9A85-29E240A47D78}"/>
              </a:ext>
            </a:extLst>
          </p:cNvPr>
          <p:cNvPicPr>
            <a:picLocks noChangeAspect="1"/>
          </p:cNvPicPr>
          <p:nvPr/>
        </p:nvPicPr>
        <p:blipFill>
          <a:blip r:embed="rId2"/>
          <a:stretch>
            <a:fillRect/>
          </a:stretch>
        </p:blipFill>
        <p:spPr>
          <a:xfrm>
            <a:off x="0" y="4054212"/>
            <a:ext cx="12192000" cy="2184755"/>
          </a:xfrm>
          <a:prstGeom prst="rect">
            <a:avLst/>
          </a:prstGeom>
        </p:spPr>
      </p:pic>
    </p:spTree>
    <p:extLst>
      <p:ext uri="{BB962C8B-B14F-4D97-AF65-F5344CB8AC3E}">
        <p14:creationId xmlns:p14="http://schemas.microsoft.com/office/powerpoint/2010/main" val="24046520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26B62-BD4A-F246-A42C-9D3483EF072C}"/>
              </a:ext>
            </a:extLst>
          </p:cNvPr>
          <p:cNvSpPr>
            <a:spLocks noGrp="1"/>
          </p:cNvSpPr>
          <p:nvPr>
            <p:ph type="title"/>
          </p:nvPr>
        </p:nvSpPr>
        <p:spPr/>
        <p:txBody>
          <a:bodyPr/>
          <a:lstStyle/>
          <a:p>
            <a:r>
              <a:rPr lang="en-US" dirty="0"/>
              <a:t>Blocking</a:t>
            </a:r>
          </a:p>
        </p:txBody>
      </p:sp>
      <p:pic>
        <p:nvPicPr>
          <p:cNvPr id="5" name="Content Placeholder 4">
            <a:extLst>
              <a:ext uri="{FF2B5EF4-FFF2-40B4-BE49-F238E27FC236}">
                <a16:creationId xmlns:a16="http://schemas.microsoft.com/office/drawing/2014/main" id="{DA2C7C42-F813-024F-BDAC-943F299539FB}"/>
              </a:ext>
            </a:extLst>
          </p:cNvPr>
          <p:cNvPicPr>
            <a:picLocks noGrp="1" noChangeAspect="1"/>
          </p:cNvPicPr>
          <p:nvPr>
            <p:ph idx="1"/>
          </p:nvPr>
        </p:nvPicPr>
        <p:blipFill>
          <a:blip r:embed="rId2"/>
          <a:stretch>
            <a:fillRect/>
          </a:stretch>
        </p:blipFill>
        <p:spPr>
          <a:xfrm>
            <a:off x="3076832" y="650301"/>
            <a:ext cx="5426821" cy="5464878"/>
          </a:xfrm>
        </p:spPr>
      </p:pic>
    </p:spTree>
    <p:extLst>
      <p:ext uri="{BB962C8B-B14F-4D97-AF65-F5344CB8AC3E}">
        <p14:creationId xmlns:p14="http://schemas.microsoft.com/office/powerpoint/2010/main" val="16765065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B23E174-6F74-0C43-830E-FE1173485F98}"/>
              </a:ext>
            </a:extLst>
          </p:cNvPr>
          <p:cNvPicPr>
            <a:picLocks noChangeAspect="1"/>
          </p:cNvPicPr>
          <p:nvPr/>
        </p:nvPicPr>
        <p:blipFill>
          <a:blip r:embed="rId2"/>
          <a:stretch>
            <a:fillRect/>
          </a:stretch>
        </p:blipFill>
        <p:spPr>
          <a:xfrm>
            <a:off x="0" y="155980"/>
            <a:ext cx="12192000" cy="6546040"/>
          </a:xfrm>
          <a:prstGeom prst="rect">
            <a:avLst/>
          </a:prstGeom>
        </p:spPr>
      </p:pic>
      <p:sp>
        <p:nvSpPr>
          <p:cNvPr id="6" name="Rectangle 5">
            <a:extLst>
              <a:ext uri="{FF2B5EF4-FFF2-40B4-BE49-F238E27FC236}">
                <a16:creationId xmlns:a16="http://schemas.microsoft.com/office/drawing/2014/main" id="{9EED6C4F-5CC6-EF4F-964D-50B48749A818}"/>
              </a:ext>
            </a:extLst>
          </p:cNvPr>
          <p:cNvSpPr/>
          <p:nvPr/>
        </p:nvSpPr>
        <p:spPr>
          <a:xfrm>
            <a:off x="1977483" y="3244334"/>
            <a:ext cx="5012783" cy="369332"/>
          </a:xfrm>
          <a:prstGeom prst="rect">
            <a:avLst/>
          </a:prstGeom>
        </p:spPr>
        <p:txBody>
          <a:bodyPr wrap="none">
            <a:spAutoFit/>
          </a:bodyPr>
          <a:lstStyle/>
          <a:p>
            <a:r>
              <a:rPr lang="en-US" dirty="0">
                <a:hlinkClick r:id="rId3"/>
              </a:rPr>
              <a:t>https://youtu.be/rDRa23k70CU?t=301</a:t>
            </a:r>
            <a:r>
              <a:rPr lang="en-US" dirty="0"/>
              <a:t> – until 11.30</a:t>
            </a:r>
          </a:p>
        </p:txBody>
      </p:sp>
    </p:spTree>
    <p:extLst>
      <p:ext uri="{BB962C8B-B14F-4D97-AF65-F5344CB8AC3E}">
        <p14:creationId xmlns:p14="http://schemas.microsoft.com/office/powerpoint/2010/main" val="29719992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55530B8-C638-534E-85A6-701B517CFC37}"/>
              </a:ext>
            </a:extLst>
          </p:cNvPr>
          <p:cNvSpPr/>
          <p:nvPr/>
        </p:nvSpPr>
        <p:spPr>
          <a:xfrm>
            <a:off x="704147" y="389923"/>
            <a:ext cx="1520069" cy="923330"/>
          </a:xfrm>
          <a:prstGeom prst="rect">
            <a:avLst/>
          </a:prstGeom>
        </p:spPr>
        <p:txBody>
          <a:bodyPr wrap="square">
            <a:spAutoFit/>
          </a:bodyPr>
          <a:lstStyle/>
          <a:p>
            <a:r>
              <a:rPr lang="en-AU" b="1" i="0" dirty="0">
                <a:solidFill>
                  <a:srgbClr val="2E2E2E"/>
                </a:solidFill>
                <a:effectLst/>
                <a:latin typeface="Open Sans"/>
              </a:rPr>
              <a:t>Sending and receiving from channel</a:t>
            </a:r>
          </a:p>
        </p:txBody>
      </p:sp>
      <p:sp>
        <p:nvSpPr>
          <p:cNvPr id="3" name="TextBox 2">
            <a:extLst>
              <a:ext uri="{FF2B5EF4-FFF2-40B4-BE49-F238E27FC236}">
                <a16:creationId xmlns:a16="http://schemas.microsoft.com/office/drawing/2014/main" id="{B8E8BDCA-1819-3A4C-968F-F7A977AE2ADE}"/>
              </a:ext>
            </a:extLst>
          </p:cNvPr>
          <p:cNvSpPr txBox="1"/>
          <p:nvPr/>
        </p:nvSpPr>
        <p:spPr>
          <a:xfrm>
            <a:off x="704147" y="2088292"/>
            <a:ext cx="2434321" cy="646331"/>
          </a:xfrm>
          <a:prstGeom prst="rect">
            <a:avLst/>
          </a:prstGeom>
          <a:noFill/>
        </p:spPr>
        <p:txBody>
          <a:bodyPr wrap="none" rtlCol="0">
            <a:spAutoFit/>
          </a:bodyPr>
          <a:lstStyle/>
          <a:p>
            <a:r>
              <a:rPr lang="en-AU" b="1" dirty="0"/>
              <a:t>Unidirectional channels</a:t>
            </a:r>
          </a:p>
          <a:p>
            <a:endParaRPr lang="en-US" dirty="0"/>
          </a:p>
        </p:txBody>
      </p:sp>
      <p:pic>
        <p:nvPicPr>
          <p:cNvPr id="5" name="Picture 4">
            <a:extLst>
              <a:ext uri="{FF2B5EF4-FFF2-40B4-BE49-F238E27FC236}">
                <a16:creationId xmlns:a16="http://schemas.microsoft.com/office/drawing/2014/main" id="{515D4C67-A178-6546-8831-CEC474123F31}"/>
              </a:ext>
            </a:extLst>
          </p:cNvPr>
          <p:cNvPicPr>
            <a:picLocks noChangeAspect="1"/>
          </p:cNvPicPr>
          <p:nvPr/>
        </p:nvPicPr>
        <p:blipFill>
          <a:blip r:embed="rId2"/>
          <a:stretch>
            <a:fillRect/>
          </a:stretch>
        </p:blipFill>
        <p:spPr>
          <a:xfrm>
            <a:off x="3138468" y="135924"/>
            <a:ext cx="8267700" cy="6515100"/>
          </a:xfrm>
          <a:prstGeom prst="rect">
            <a:avLst/>
          </a:prstGeom>
        </p:spPr>
      </p:pic>
    </p:spTree>
    <p:extLst>
      <p:ext uri="{BB962C8B-B14F-4D97-AF65-F5344CB8AC3E}">
        <p14:creationId xmlns:p14="http://schemas.microsoft.com/office/powerpoint/2010/main" val="9796681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66E87-40C1-BF4E-AFC2-404B41B517F1}"/>
              </a:ext>
            </a:extLst>
          </p:cNvPr>
          <p:cNvSpPr>
            <a:spLocks noGrp="1"/>
          </p:cNvSpPr>
          <p:nvPr>
            <p:ph type="title"/>
          </p:nvPr>
        </p:nvSpPr>
        <p:spPr/>
        <p:txBody>
          <a:bodyPr/>
          <a:lstStyle/>
          <a:p>
            <a:r>
              <a:rPr lang="en-AU" b="1" dirty="0"/>
              <a:t>What are buffered channels?</a:t>
            </a:r>
            <a:br>
              <a:rPr lang="en-AU" b="1" dirty="0"/>
            </a:br>
            <a:endParaRPr lang="en-US" dirty="0"/>
          </a:p>
        </p:txBody>
      </p:sp>
      <p:pic>
        <p:nvPicPr>
          <p:cNvPr id="4" name="Picture 3">
            <a:extLst>
              <a:ext uri="{FF2B5EF4-FFF2-40B4-BE49-F238E27FC236}">
                <a16:creationId xmlns:a16="http://schemas.microsoft.com/office/drawing/2014/main" id="{E234FFA0-E100-7A4C-BA86-F2427205259D}"/>
              </a:ext>
            </a:extLst>
          </p:cNvPr>
          <p:cNvPicPr>
            <a:picLocks noChangeAspect="1"/>
          </p:cNvPicPr>
          <p:nvPr/>
        </p:nvPicPr>
        <p:blipFill>
          <a:blip r:embed="rId2"/>
          <a:stretch>
            <a:fillRect/>
          </a:stretch>
        </p:blipFill>
        <p:spPr>
          <a:xfrm>
            <a:off x="86072" y="1268240"/>
            <a:ext cx="5140410" cy="1927654"/>
          </a:xfrm>
          <a:prstGeom prst="rect">
            <a:avLst/>
          </a:prstGeom>
        </p:spPr>
      </p:pic>
      <p:pic>
        <p:nvPicPr>
          <p:cNvPr id="5" name="Picture 4">
            <a:extLst>
              <a:ext uri="{FF2B5EF4-FFF2-40B4-BE49-F238E27FC236}">
                <a16:creationId xmlns:a16="http://schemas.microsoft.com/office/drawing/2014/main" id="{EE5D4246-2D94-D346-9C2D-EEA3285CD14B}"/>
              </a:ext>
            </a:extLst>
          </p:cNvPr>
          <p:cNvPicPr>
            <a:picLocks noChangeAspect="1"/>
          </p:cNvPicPr>
          <p:nvPr/>
        </p:nvPicPr>
        <p:blipFill>
          <a:blip r:embed="rId3"/>
          <a:stretch>
            <a:fillRect/>
          </a:stretch>
        </p:blipFill>
        <p:spPr>
          <a:xfrm>
            <a:off x="6096000" y="961874"/>
            <a:ext cx="5012723" cy="1879771"/>
          </a:xfrm>
          <a:prstGeom prst="rect">
            <a:avLst/>
          </a:prstGeom>
        </p:spPr>
      </p:pic>
      <p:sp>
        <p:nvSpPr>
          <p:cNvPr id="6" name="TextBox 5">
            <a:extLst>
              <a:ext uri="{FF2B5EF4-FFF2-40B4-BE49-F238E27FC236}">
                <a16:creationId xmlns:a16="http://schemas.microsoft.com/office/drawing/2014/main" id="{645F3985-A35D-EC44-A933-AB2DFBABBAE0}"/>
              </a:ext>
            </a:extLst>
          </p:cNvPr>
          <p:cNvSpPr txBox="1"/>
          <p:nvPr/>
        </p:nvSpPr>
        <p:spPr>
          <a:xfrm>
            <a:off x="1260389" y="3195894"/>
            <a:ext cx="1234825" cy="369332"/>
          </a:xfrm>
          <a:prstGeom prst="rect">
            <a:avLst/>
          </a:prstGeom>
          <a:noFill/>
        </p:spPr>
        <p:txBody>
          <a:bodyPr wrap="none" rtlCol="0">
            <a:spAutoFit/>
          </a:bodyPr>
          <a:lstStyle/>
          <a:p>
            <a:r>
              <a:rPr lang="en-US" dirty="0"/>
              <a:t>unbuffered</a:t>
            </a:r>
          </a:p>
        </p:txBody>
      </p:sp>
      <p:sp>
        <p:nvSpPr>
          <p:cNvPr id="7" name="TextBox 6">
            <a:extLst>
              <a:ext uri="{FF2B5EF4-FFF2-40B4-BE49-F238E27FC236}">
                <a16:creationId xmlns:a16="http://schemas.microsoft.com/office/drawing/2014/main" id="{3BC45474-E5DA-B64B-8022-65DEFE603B26}"/>
              </a:ext>
            </a:extLst>
          </p:cNvPr>
          <p:cNvSpPr txBox="1"/>
          <p:nvPr/>
        </p:nvSpPr>
        <p:spPr>
          <a:xfrm>
            <a:off x="8106776" y="3011228"/>
            <a:ext cx="991169" cy="369332"/>
          </a:xfrm>
          <a:prstGeom prst="rect">
            <a:avLst/>
          </a:prstGeom>
          <a:noFill/>
        </p:spPr>
        <p:txBody>
          <a:bodyPr wrap="none" rtlCol="0">
            <a:spAutoFit/>
          </a:bodyPr>
          <a:lstStyle/>
          <a:p>
            <a:r>
              <a:rPr lang="en-US" dirty="0"/>
              <a:t>buffered</a:t>
            </a:r>
          </a:p>
        </p:txBody>
      </p:sp>
      <p:pic>
        <p:nvPicPr>
          <p:cNvPr id="9" name="Picture 8">
            <a:extLst>
              <a:ext uri="{FF2B5EF4-FFF2-40B4-BE49-F238E27FC236}">
                <a16:creationId xmlns:a16="http://schemas.microsoft.com/office/drawing/2014/main" id="{5B4E8BB5-D6A9-384A-811C-5A51F1B57CE9}"/>
              </a:ext>
            </a:extLst>
          </p:cNvPr>
          <p:cNvPicPr>
            <a:picLocks noChangeAspect="1"/>
          </p:cNvPicPr>
          <p:nvPr/>
        </p:nvPicPr>
        <p:blipFill>
          <a:blip r:embed="rId4"/>
          <a:stretch>
            <a:fillRect/>
          </a:stretch>
        </p:blipFill>
        <p:spPr>
          <a:xfrm>
            <a:off x="2259511" y="4044049"/>
            <a:ext cx="6842553" cy="2052766"/>
          </a:xfrm>
          <a:prstGeom prst="rect">
            <a:avLst/>
          </a:prstGeom>
        </p:spPr>
      </p:pic>
    </p:spTree>
    <p:extLst>
      <p:ext uri="{BB962C8B-B14F-4D97-AF65-F5344CB8AC3E}">
        <p14:creationId xmlns:p14="http://schemas.microsoft.com/office/powerpoint/2010/main" val="34202703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559E-1E94-ED4A-B1AB-9BACFA7FCED4}"/>
              </a:ext>
            </a:extLst>
          </p:cNvPr>
          <p:cNvSpPr>
            <a:spLocks noGrp="1"/>
          </p:cNvSpPr>
          <p:nvPr>
            <p:ph type="title"/>
          </p:nvPr>
        </p:nvSpPr>
        <p:spPr/>
        <p:txBody>
          <a:bodyPr/>
          <a:lstStyle/>
          <a:p>
            <a:endParaRPr lang="en-US" dirty="0"/>
          </a:p>
        </p:txBody>
      </p:sp>
      <p:pic>
        <p:nvPicPr>
          <p:cNvPr id="4" name="Content Placeholder 3">
            <a:extLst>
              <a:ext uri="{FF2B5EF4-FFF2-40B4-BE49-F238E27FC236}">
                <a16:creationId xmlns:a16="http://schemas.microsoft.com/office/drawing/2014/main" id="{7DD85517-3A44-F24F-9227-68A10A9D0E5C}"/>
              </a:ext>
            </a:extLst>
          </p:cNvPr>
          <p:cNvPicPr>
            <a:picLocks noGrp="1" noChangeAspect="1"/>
          </p:cNvPicPr>
          <p:nvPr>
            <p:ph idx="1"/>
          </p:nvPr>
        </p:nvPicPr>
        <p:blipFill>
          <a:blip r:embed="rId2"/>
          <a:stretch>
            <a:fillRect/>
          </a:stretch>
        </p:blipFill>
        <p:spPr>
          <a:xfrm>
            <a:off x="1333500" y="2572544"/>
            <a:ext cx="9525000" cy="2857500"/>
          </a:xfrm>
          <a:prstGeom prst="rect">
            <a:avLst/>
          </a:prstGeom>
        </p:spPr>
      </p:pic>
    </p:spTree>
    <p:extLst>
      <p:ext uri="{BB962C8B-B14F-4D97-AF65-F5344CB8AC3E}">
        <p14:creationId xmlns:p14="http://schemas.microsoft.com/office/powerpoint/2010/main" val="2457856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46117-836D-A643-AA70-6479D4BA5295}"/>
              </a:ext>
            </a:extLst>
          </p:cNvPr>
          <p:cNvSpPr>
            <a:spLocks noGrp="1"/>
          </p:cNvSpPr>
          <p:nvPr>
            <p:ph type="title"/>
          </p:nvPr>
        </p:nvSpPr>
        <p:spPr>
          <a:xfrm>
            <a:off x="1470454" y="282100"/>
            <a:ext cx="10424759" cy="1000024"/>
          </a:xfrm>
        </p:spPr>
        <p:txBody>
          <a:bodyPr>
            <a:normAutofit/>
          </a:bodyPr>
          <a:lstStyle/>
          <a:p>
            <a:r>
              <a:rPr lang="en-AU" dirty="0">
                <a:hlinkClick r:id="rId2"/>
              </a:rPr>
              <a:t>https://play.golang.org/p/JO7ZlCiX_Vu</a:t>
            </a:r>
            <a:endParaRPr lang="en-US" dirty="0"/>
          </a:p>
        </p:txBody>
      </p:sp>
      <p:pic>
        <p:nvPicPr>
          <p:cNvPr id="7" name="Picture 6">
            <a:extLst>
              <a:ext uri="{FF2B5EF4-FFF2-40B4-BE49-F238E27FC236}">
                <a16:creationId xmlns:a16="http://schemas.microsoft.com/office/drawing/2014/main" id="{D6F6A65D-F316-FB48-A98D-218574FCFE84}"/>
              </a:ext>
            </a:extLst>
          </p:cNvPr>
          <p:cNvPicPr>
            <a:picLocks noChangeAspect="1"/>
          </p:cNvPicPr>
          <p:nvPr/>
        </p:nvPicPr>
        <p:blipFill>
          <a:blip r:embed="rId3"/>
          <a:stretch>
            <a:fillRect/>
          </a:stretch>
        </p:blipFill>
        <p:spPr>
          <a:xfrm>
            <a:off x="7166579" y="2409568"/>
            <a:ext cx="4776973" cy="2996084"/>
          </a:xfrm>
          <a:prstGeom prst="rect">
            <a:avLst/>
          </a:prstGeom>
        </p:spPr>
      </p:pic>
      <p:sp>
        <p:nvSpPr>
          <p:cNvPr id="4" name="Content Placeholder 3">
            <a:extLst>
              <a:ext uri="{FF2B5EF4-FFF2-40B4-BE49-F238E27FC236}">
                <a16:creationId xmlns:a16="http://schemas.microsoft.com/office/drawing/2014/main" id="{1114F8FE-A8AE-994E-8272-020D5E5CC5F7}"/>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770407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C6E70-3916-0844-9B5F-DEB46AFFC437}"/>
              </a:ext>
            </a:extLst>
          </p:cNvPr>
          <p:cNvSpPr>
            <a:spLocks noGrp="1"/>
          </p:cNvSpPr>
          <p:nvPr>
            <p:ph type="title"/>
          </p:nvPr>
        </p:nvSpPr>
        <p:spPr/>
        <p:txBody>
          <a:bodyPr/>
          <a:lstStyle/>
          <a:p>
            <a:r>
              <a:rPr lang="en-AU" dirty="0">
                <a:hlinkClick r:id="rId2"/>
              </a:rPr>
              <a:t>https://play.golang.org/p/Vk273X73cDp</a:t>
            </a:r>
            <a:endParaRPr lang="en-US" dirty="0"/>
          </a:p>
        </p:txBody>
      </p:sp>
      <p:sp>
        <p:nvSpPr>
          <p:cNvPr id="3" name="Content Placeholder 2">
            <a:extLst>
              <a:ext uri="{FF2B5EF4-FFF2-40B4-BE49-F238E27FC236}">
                <a16:creationId xmlns:a16="http://schemas.microsoft.com/office/drawing/2014/main" id="{D5828F5E-BA46-2B4A-9A95-D27723323B58}"/>
              </a:ext>
            </a:extLst>
          </p:cNvPr>
          <p:cNvSpPr>
            <a:spLocks noGrp="1"/>
          </p:cNvSpPr>
          <p:nvPr>
            <p:ph idx="1"/>
          </p:nvPr>
        </p:nvSpPr>
        <p:spPr/>
        <p:txBody>
          <a:bodyPr/>
          <a:lstStyle/>
          <a:p>
            <a:r>
              <a:rPr lang="en-US" dirty="0"/>
              <a:t>Miner app </a:t>
            </a:r>
          </a:p>
        </p:txBody>
      </p:sp>
    </p:spTree>
    <p:extLst>
      <p:ext uri="{BB962C8B-B14F-4D97-AF65-F5344CB8AC3E}">
        <p14:creationId xmlns:p14="http://schemas.microsoft.com/office/powerpoint/2010/main" val="2349049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66E87-40C1-BF4E-AFC2-404B41B517F1}"/>
              </a:ext>
            </a:extLst>
          </p:cNvPr>
          <p:cNvSpPr>
            <a:spLocks noGrp="1"/>
          </p:cNvSpPr>
          <p:nvPr>
            <p:ph type="title"/>
          </p:nvPr>
        </p:nvSpPr>
        <p:spPr/>
        <p:txBody>
          <a:bodyPr/>
          <a:lstStyle/>
          <a:p>
            <a:r>
              <a:rPr lang="en-US" dirty="0"/>
              <a:t>select</a:t>
            </a:r>
          </a:p>
        </p:txBody>
      </p:sp>
      <p:sp>
        <p:nvSpPr>
          <p:cNvPr id="3" name="Content Placeholder 2">
            <a:extLst>
              <a:ext uri="{FF2B5EF4-FFF2-40B4-BE49-F238E27FC236}">
                <a16:creationId xmlns:a16="http://schemas.microsoft.com/office/drawing/2014/main" id="{2D8C630F-15FF-E24D-A0C7-9A3F311B0BD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064108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77E2AC-6482-1541-84C0-C7800FA5E708}"/>
              </a:ext>
            </a:extLst>
          </p:cNvPr>
          <p:cNvSpPr/>
          <p:nvPr/>
        </p:nvSpPr>
        <p:spPr>
          <a:xfrm>
            <a:off x="1188720" y="4233595"/>
            <a:ext cx="10160000" cy="646331"/>
          </a:xfrm>
          <a:prstGeom prst="rect">
            <a:avLst/>
          </a:prstGeom>
        </p:spPr>
        <p:txBody>
          <a:bodyPr wrap="square">
            <a:spAutoFit/>
          </a:bodyPr>
          <a:lstStyle/>
          <a:p>
            <a:endParaRPr lang="en-US" dirty="0"/>
          </a:p>
          <a:p>
            <a:endParaRPr lang="en-US" dirty="0"/>
          </a:p>
        </p:txBody>
      </p:sp>
      <p:pic>
        <p:nvPicPr>
          <p:cNvPr id="2" name="Picture 1">
            <a:extLst>
              <a:ext uri="{FF2B5EF4-FFF2-40B4-BE49-F238E27FC236}">
                <a16:creationId xmlns:a16="http://schemas.microsoft.com/office/drawing/2014/main" id="{F0731BE4-7D44-9F4E-B59B-FA6ECDC39267}"/>
              </a:ext>
            </a:extLst>
          </p:cNvPr>
          <p:cNvPicPr>
            <a:picLocks noChangeAspect="1"/>
          </p:cNvPicPr>
          <p:nvPr/>
        </p:nvPicPr>
        <p:blipFill>
          <a:blip r:embed="rId2"/>
          <a:stretch>
            <a:fillRect/>
          </a:stretch>
        </p:blipFill>
        <p:spPr>
          <a:xfrm>
            <a:off x="3229850" y="593190"/>
            <a:ext cx="4445000" cy="2781300"/>
          </a:xfrm>
          <a:prstGeom prst="rect">
            <a:avLst/>
          </a:prstGeom>
        </p:spPr>
      </p:pic>
      <p:sp>
        <p:nvSpPr>
          <p:cNvPr id="4" name="Rectangle 3">
            <a:extLst>
              <a:ext uri="{FF2B5EF4-FFF2-40B4-BE49-F238E27FC236}">
                <a16:creationId xmlns:a16="http://schemas.microsoft.com/office/drawing/2014/main" id="{7EA46FBF-7908-3B43-92A4-88740F62202A}"/>
              </a:ext>
            </a:extLst>
          </p:cNvPr>
          <p:cNvSpPr/>
          <p:nvPr/>
        </p:nvSpPr>
        <p:spPr>
          <a:xfrm>
            <a:off x="996777" y="3374490"/>
            <a:ext cx="7677665" cy="923330"/>
          </a:xfrm>
          <a:prstGeom prst="rect">
            <a:avLst/>
          </a:prstGeom>
        </p:spPr>
        <p:txBody>
          <a:bodyPr wrap="square">
            <a:spAutoFit/>
          </a:bodyPr>
          <a:lstStyle/>
          <a:p>
            <a:r>
              <a:rPr lang="en-AU" b="0" i="0" dirty="0">
                <a:solidFill>
                  <a:srgbClr val="000000"/>
                </a:solidFill>
                <a:effectLst/>
                <a:latin typeface="Open Sans"/>
              </a:rPr>
              <a:t>Concurrency is about structure, parallelism is about execution.</a:t>
            </a:r>
          </a:p>
          <a:p>
            <a:r>
              <a:rPr lang="en-AU" b="0" i="0" dirty="0">
                <a:solidFill>
                  <a:srgbClr val="000000"/>
                </a:solidFill>
                <a:effectLst/>
                <a:latin typeface="Open Sans"/>
              </a:rPr>
              <a:t>Concurrency provides a way to structure a solution to solve a problem that may (but not necessarily) be parallelizable.</a:t>
            </a:r>
          </a:p>
        </p:txBody>
      </p:sp>
      <p:sp>
        <p:nvSpPr>
          <p:cNvPr id="5" name="TextBox 4">
            <a:extLst>
              <a:ext uri="{FF2B5EF4-FFF2-40B4-BE49-F238E27FC236}">
                <a16:creationId xmlns:a16="http://schemas.microsoft.com/office/drawing/2014/main" id="{E618FA68-7C87-DC4E-92C6-8B283A5FB6B6}"/>
              </a:ext>
            </a:extLst>
          </p:cNvPr>
          <p:cNvSpPr txBox="1"/>
          <p:nvPr/>
        </p:nvSpPr>
        <p:spPr>
          <a:xfrm>
            <a:off x="1099750" y="5092700"/>
            <a:ext cx="9564131" cy="646331"/>
          </a:xfrm>
          <a:prstGeom prst="rect">
            <a:avLst/>
          </a:prstGeom>
          <a:noFill/>
        </p:spPr>
        <p:txBody>
          <a:bodyPr wrap="square" rtlCol="0">
            <a:spAutoFit/>
          </a:bodyPr>
          <a:lstStyle/>
          <a:p>
            <a:r>
              <a:rPr lang="en-US" sz="3600" dirty="0"/>
              <a:t>If concurrency is not parallelism.. Then what is it?</a:t>
            </a:r>
          </a:p>
        </p:txBody>
      </p:sp>
    </p:spTree>
    <p:extLst>
      <p:ext uri="{BB962C8B-B14F-4D97-AF65-F5344CB8AC3E}">
        <p14:creationId xmlns:p14="http://schemas.microsoft.com/office/powerpoint/2010/main" val="13080635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66E87-40C1-BF4E-AFC2-404B41B517F1}"/>
              </a:ext>
            </a:extLst>
          </p:cNvPr>
          <p:cNvSpPr>
            <a:spLocks noGrp="1"/>
          </p:cNvSpPr>
          <p:nvPr>
            <p:ph type="title"/>
          </p:nvPr>
        </p:nvSpPr>
        <p:spPr/>
        <p:txBody>
          <a:bodyPr/>
          <a:lstStyle/>
          <a:p>
            <a:r>
              <a:rPr lang="en-US" dirty="0"/>
              <a:t>Mutex</a:t>
            </a:r>
          </a:p>
        </p:txBody>
      </p:sp>
      <p:sp>
        <p:nvSpPr>
          <p:cNvPr id="3" name="Content Placeholder 2">
            <a:extLst>
              <a:ext uri="{FF2B5EF4-FFF2-40B4-BE49-F238E27FC236}">
                <a16:creationId xmlns:a16="http://schemas.microsoft.com/office/drawing/2014/main" id="{2D8C630F-15FF-E24D-A0C7-9A3F311B0BD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526173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66E87-40C1-BF4E-AFC2-404B41B517F1}"/>
              </a:ext>
            </a:extLst>
          </p:cNvPr>
          <p:cNvSpPr>
            <a:spLocks noGrp="1"/>
          </p:cNvSpPr>
          <p:nvPr>
            <p:ph type="title"/>
          </p:nvPr>
        </p:nvSpPr>
        <p:spPr/>
        <p:txBody>
          <a:bodyPr/>
          <a:lstStyle/>
          <a:p>
            <a:r>
              <a:rPr lang="en-AU" b="1" dirty="0"/>
              <a:t>Worker Pool Implementation</a:t>
            </a:r>
            <a:br>
              <a:rPr lang="en-AU" b="1" dirty="0"/>
            </a:br>
            <a:endParaRPr lang="en-US" dirty="0"/>
          </a:p>
        </p:txBody>
      </p:sp>
      <p:sp>
        <p:nvSpPr>
          <p:cNvPr id="3" name="Content Placeholder 2">
            <a:extLst>
              <a:ext uri="{FF2B5EF4-FFF2-40B4-BE49-F238E27FC236}">
                <a16:creationId xmlns:a16="http://schemas.microsoft.com/office/drawing/2014/main" id="{2D8C630F-15FF-E24D-A0C7-9A3F311B0BD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144538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77E2AC-6482-1541-84C0-C7800FA5E708}"/>
              </a:ext>
            </a:extLst>
          </p:cNvPr>
          <p:cNvSpPr/>
          <p:nvPr/>
        </p:nvSpPr>
        <p:spPr>
          <a:xfrm>
            <a:off x="873760" y="1043355"/>
            <a:ext cx="10160000" cy="3416320"/>
          </a:xfrm>
          <a:prstGeom prst="rect">
            <a:avLst/>
          </a:prstGeom>
        </p:spPr>
        <p:txBody>
          <a:bodyPr wrap="square">
            <a:spAutoFit/>
          </a:bodyPr>
          <a:lstStyle/>
          <a:p>
            <a:r>
              <a:rPr lang="en-AU" dirty="0"/>
              <a:t>Go intentionally leaves out many features of modern OOP languages.</a:t>
            </a:r>
          </a:p>
          <a:p>
            <a:r>
              <a:rPr lang="en-AU" b="1" dirty="0"/>
              <a:t>No classes.</a:t>
            </a:r>
            <a:r>
              <a:rPr lang="en-AU" dirty="0"/>
              <a:t> Every thing is divided into packages only. Go has only structs instead of classes.</a:t>
            </a:r>
          </a:p>
          <a:p>
            <a:r>
              <a:rPr lang="en-AU" b="1" dirty="0"/>
              <a:t>Does not support inheritance. </a:t>
            </a:r>
            <a:r>
              <a:rPr lang="en-AU" dirty="0"/>
              <a:t>That will make code easy to modify. In other languages like Java/Python, if the class ABC inherits class XYZ and you make some changes in class XYZ, then that may produce some side effects in other classes that inherit XYZ. By removing inheritance, Go makes it easy to understand the code also </a:t>
            </a:r>
            <a:r>
              <a:rPr lang="en-AU" i="1" dirty="0"/>
              <a:t>(as there is no super class to look at while looking at a piece of code)</a:t>
            </a:r>
            <a:r>
              <a:rPr lang="en-AU" dirty="0"/>
              <a:t>.</a:t>
            </a:r>
          </a:p>
          <a:p>
            <a:r>
              <a:rPr lang="en-AU" dirty="0"/>
              <a:t>No constructors.</a:t>
            </a:r>
          </a:p>
          <a:p>
            <a:r>
              <a:rPr lang="en-AU" dirty="0"/>
              <a:t>No annotations.</a:t>
            </a:r>
          </a:p>
          <a:p>
            <a:r>
              <a:rPr lang="en-AU" dirty="0"/>
              <a:t>No generics.</a:t>
            </a:r>
          </a:p>
          <a:p>
            <a:r>
              <a:rPr lang="en-AU" dirty="0"/>
              <a:t>No exceptions.</a:t>
            </a:r>
          </a:p>
          <a:p>
            <a:r>
              <a:rPr lang="en-AU" dirty="0"/>
              <a:t>Above changes make Go very different from other languages and it makes programming in Go different from others. </a:t>
            </a:r>
          </a:p>
        </p:txBody>
      </p:sp>
    </p:spTree>
    <p:extLst>
      <p:ext uri="{BB962C8B-B14F-4D97-AF65-F5344CB8AC3E}">
        <p14:creationId xmlns:p14="http://schemas.microsoft.com/office/powerpoint/2010/main" val="2938143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77E2AC-6482-1541-84C0-C7800FA5E708}"/>
              </a:ext>
            </a:extLst>
          </p:cNvPr>
          <p:cNvSpPr/>
          <p:nvPr/>
        </p:nvSpPr>
        <p:spPr>
          <a:xfrm>
            <a:off x="1188720" y="4233595"/>
            <a:ext cx="10160000" cy="646331"/>
          </a:xfrm>
          <a:prstGeom prst="rect">
            <a:avLst/>
          </a:prstGeom>
        </p:spPr>
        <p:txBody>
          <a:bodyPr wrap="square">
            <a:spAutoFit/>
          </a:bodyPr>
          <a:lstStyle/>
          <a:p>
            <a:endParaRPr lang="en-US" dirty="0"/>
          </a:p>
          <a:p>
            <a:r>
              <a:rPr lang="en-US" dirty="0"/>
              <a:t>4.25 – 13.17</a:t>
            </a:r>
          </a:p>
        </p:txBody>
      </p:sp>
      <p:sp>
        <p:nvSpPr>
          <p:cNvPr id="3" name="TextBox 2">
            <a:extLst>
              <a:ext uri="{FF2B5EF4-FFF2-40B4-BE49-F238E27FC236}">
                <a16:creationId xmlns:a16="http://schemas.microsoft.com/office/drawing/2014/main" id="{DDA48727-8BEE-5945-9E49-E28458F123AE}"/>
              </a:ext>
            </a:extLst>
          </p:cNvPr>
          <p:cNvSpPr txBox="1"/>
          <p:nvPr/>
        </p:nvSpPr>
        <p:spPr>
          <a:xfrm>
            <a:off x="4559643" y="2446638"/>
            <a:ext cx="3767955" cy="369332"/>
          </a:xfrm>
          <a:prstGeom prst="rect">
            <a:avLst/>
          </a:prstGeom>
          <a:noFill/>
        </p:spPr>
        <p:txBody>
          <a:bodyPr wrap="none" rtlCol="0">
            <a:spAutoFit/>
          </a:bodyPr>
          <a:lstStyle/>
          <a:p>
            <a:r>
              <a:rPr lang="en-AU" dirty="0">
                <a:hlinkClick r:id="rId2"/>
              </a:rPr>
              <a:t>https://youtu.be/cN_DpYBzKso?t=262</a:t>
            </a:r>
            <a:endParaRPr lang="en-US" dirty="0"/>
          </a:p>
        </p:txBody>
      </p:sp>
      <p:sp>
        <p:nvSpPr>
          <p:cNvPr id="4" name="TextBox 3">
            <a:extLst>
              <a:ext uri="{FF2B5EF4-FFF2-40B4-BE49-F238E27FC236}">
                <a16:creationId xmlns:a16="http://schemas.microsoft.com/office/drawing/2014/main" id="{09625568-1426-8240-B6D6-8343724DA8BD}"/>
              </a:ext>
            </a:extLst>
          </p:cNvPr>
          <p:cNvSpPr txBox="1"/>
          <p:nvPr/>
        </p:nvSpPr>
        <p:spPr>
          <a:xfrm>
            <a:off x="3225114" y="1371600"/>
            <a:ext cx="3907416" cy="369332"/>
          </a:xfrm>
          <a:prstGeom prst="rect">
            <a:avLst/>
          </a:prstGeom>
          <a:noFill/>
        </p:spPr>
        <p:txBody>
          <a:bodyPr wrap="none" rtlCol="0">
            <a:spAutoFit/>
          </a:bodyPr>
          <a:lstStyle/>
          <a:p>
            <a:r>
              <a:rPr lang="en-US" dirty="0"/>
              <a:t>Rob pike’s video explaining concurrency</a:t>
            </a:r>
          </a:p>
        </p:txBody>
      </p:sp>
    </p:spTree>
    <p:extLst>
      <p:ext uri="{BB962C8B-B14F-4D97-AF65-F5344CB8AC3E}">
        <p14:creationId xmlns:p14="http://schemas.microsoft.com/office/powerpoint/2010/main" val="14053776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77E2AC-6482-1541-84C0-C7800FA5E708}"/>
              </a:ext>
            </a:extLst>
          </p:cNvPr>
          <p:cNvSpPr/>
          <p:nvPr/>
        </p:nvSpPr>
        <p:spPr>
          <a:xfrm>
            <a:off x="1188720" y="4233595"/>
            <a:ext cx="10160000" cy="646331"/>
          </a:xfrm>
          <a:prstGeom prst="rect">
            <a:avLst/>
          </a:prstGeom>
        </p:spPr>
        <p:txBody>
          <a:bodyPr wrap="square">
            <a:spAutoFit/>
          </a:bodyPr>
          <a:lstStyle/>
          <a:p>
            <a:endParaRPr lang="en-US" dirty="0"/>
          </a:p>
          <a:p>
            <a:endParaRPr lang="en-US" dirty="0"/>
          </a:p>
        </p:txBody>
      </p:sp>
      <p:sp>
        <p:nvSpPr>
          <p:cNvPr id="3" name="Rectangle 2">
            <a:extLst>
              <a:ext uri="{FF2B5EF4-FFF2-40B4-BE49-F238E27FC236}">
                <a16:creationId xmlns:a16="http://schemas.microsoft.com/office/drawing/2014/main" id="{B2CF08BD-E192-1148-AC2F-5A77891E3CC3}"/>
              </a:ext>
            </a:extLst>
          </p:cNvPr>
          <p:cNvSpPr/>
          <p:nvPr/>
        </p:nvSpPr>
        <p:spPr>
          <a:xfrm>
            <a:off x="711200" y="1534618"/>
            <a:ext cx="2833020" cy="369332"/>
          </a:xfrm>
          <a:prstGeom prst="rect">
            <a:avLst/>
          </a:prstGeom>
        </p:spPr>
        <p:txBody>
          <a:bodyPr wrap="none">
            <a:spAutoFit/>
          </a:bodyPr>
          <a:lstStyle/>
          <a:p>
            <a:r>
              <a:rPr lang="en-AU" dirty="0"/>
              <a:t>Concurrency is about design</a:t>
            </a:r>
            <a:endParaRPr lang="en-US" dirty="0"/>
          </a:p>
        </p:txBody>
      </p:sp>
      <p:sp>
        <p:nvSpPr>
          <p:cNvPr id="4" name="TextBox 3">
            <a:extLst>
              <a:ext uri="{FF2B5EF4-FFF2-40B4-BE49-F238E27FC236}">
                <a16:creationId xmlns:a16="http://schemas.microsoft.com/office/drawing/2014/main" id="{1938752E-6FD7-6449-B93B-9D421D4D5ECA}"/>
              </a:ext>
            </a:extLst>
          </p:cNvPr>
          <p:cNvSpPr txBox="1"/>
          <p:nvPr/>
        </p:nvSpPr>
        <p:spPr>
          <a:xfrm>
            <a:off x="711200" y="2202270"/>
            <a:ext cx="7010400" cy="923330"/>
          </a:xfrm>
          <a:prstGeom prst="rect">
            <a:avLst/>
          </a:prstGeom>
          <a:noFill/>
        </p:spPr>
        <p:txBody>
          <a:bodyPr wrap="square" rtlCol="0">
            <a:spAutoFit/>
          </a:bodyPr>
          <a:lstStyle/>
          <a:p>
            <a:pPr marL="285750" indent="-285750">
              <a:buFont typeface="Arial" panose="020B0604020202020204" pitchFamily="34" charset="0"/>
              <a:buChar char="•"/>
            </a:pPr>
            <a:r>
              <a:rPr lang="en-AU" dirty="0"/>
              <a:t>Design your program as a collection of independent processes </a:t>
            </a:r>
          </a:p>
          <a:p>
            <a:pPr marL="285750" indent="-285750">
              <a:buFont typeface="Arial" panose="020B0604020202020204" pitchFamily="34" charset="0"/>
              <a:buChar char="•"/>
            </a:pPr>
            <a:r>
              <a:rPr lang="en-AU" dirty="0"/>
              <a:t>Design these processes to eventually run in parallel</a:t>
            </a:r>
          </a:p>
          <a:p>
            <a:pPr marL="285750" indent="-285750">
              <a:buFont typeface="Arial" panose="020B0604020202020204" pitchFamily="34" charset="0"/>
              <a:buChar char="•"/>
            </a:pPr>
            <a:r>
              <a:rPr lang="en-AU" dirty="0"/>
              <a:t>Design your code so that the outcome is always the same</a:t>
            </a:r>
            <a:endParaRPr lang="en-US" dirty="0"/>
          </a:p>
        </p:txBody>
      </p:sp>
      <p:sp>
        <p:nvSpPr>
          <p:cNvPr id="5" name="TextBox 4">
            <a:extLst>
              <a:ext uri="{FF2B5EF4-FFF2-40B4-BE49-F238E27FC236}">
                <a16:creationId xmlns:a16="http://schemas.microsoft.com/office/drawing/2014/main" id="{D67E0810-AFEC-774C-9C0B-B0D0D082A17D}"/>
              </a:ext>
            </a:extLst>
          </p:cNvPr>
          <p:cNvSpPr txBox="1"/>
          <p:nvPr/>
        </p:nvSpPr>
        <p:spPr>
          <a:xfrm>
            <a:off x="833121" y="3423920"/>
            <a:ext cx="9006030" cy="1754326"/>
          </a:xfrm>
          <a:prstGeom prst="rect">
            <a:avLst/>
          </a:prstGeom>
          <a:noFill/>
        </p:spPr>
        <p:txBody>
          <a:bodyPr wrap="square" rtlCol="0">
            <a:spAutoFit/>
          </a:bodyPr>
          <a:lstStyle/>
          <a:p>
            <a:r>
              <a:rPr lang="en-AU" dirty="0"/>
              <a:t>Concurrency in detail </a:t>
            </a:r>
          </a:p>
          <a:p>
            <a:endParaRPr lang="en-AU" dirty="0"/>
          </a:p>
          <a:p>
            <a:r>
              <a:rPr lang="en-AU" dirty="0"/>
              <a:t>• group code (and data) by identifying independent tasks</a:t>
            </a:r>
          </a:p>
          <a:p>
            <a:r>
              <a:rPr lang="en-AU" dirty="0"/>
              <a:t> • no race conditions </a:t>
            </a:r>
          </a:p>
          <a:p>
            <a:r>
              <a:rPr lang="en-AU" dirty="0"/>
              <a:t>• no deadlocks </a:t>
            </a:r>
          </a:p>
          <a:p>
            <a:r>
              <a:rPr lang="en-AU" dirty="0"/>
              <a:t>• more workers = faster execution</a:t>
            </a:r>
            <a:endParaRPr lang="en-US" dirty="0"/>
          </a:p>
        </p:txBody>
      </p:sp>
      <p:sp>
        <p:nvSpPr>
          <p:cNvPr id="6" name="TextBox 5">
            <a:extLst>
              <a:ext uri="{FF2B5EF4-FFF2-40B4-BE49-F238E27FC236}">
                <a16:creationId xmlns:a16="http://schemas.microsoft.com/office/drawing/2014/main" id="{0D22ED98-0FB1-D244-85FB-F5D838B59C98}"/>
              </a:ext>
            </a:extLst>
          </p:cNvPr>
          <p:cNvSpPr txBox="1"/>
          <p:nvPr/>
        </p:nvSpPr>
        <p:spPr>
          <a:xfrm>
            <a:off x="711200" y="312968"/>
            <a:ext cx="6926768" cy="923330"/>
          </a:xfrm>
          <a:prstGeom prst="rect">
            <a:avLst/>
          </a:prstGeom>
          <a:noFill/>
        </p:spPr>
        <p:txBody>
          <a:bodyPr wrap="none" rtlCol="0">
            <a:spAutoFit/>
          </a:bodyPr>
          <a:lstStyle/>
          <a:p>
            <a:r>
              <a:rPr lang="en-AU" b="1" dirty="0"/>
              <a:t>Concurrency</a:t>
            </a:r>
          </a:p>
          <a:p>
            <a:r>
              <a:rPr lang="en-AU" dirty="0"/>
              <a:t>Programming as the composition of independently executing processes.</a:t>
            </a:r>
          </a:p>
          <a:p>
            <a:endParaRPr lang="en-US" dirty="0"/>
          </a:p>
        </p:txBody>
      </p:sp>
    </p:spTree>
    <p:extLst>
      <p:ext uri="{BB962C8B-B14F-4D97-AF65-F5344CB8AC3E}">
        <p14:creationId xmlns:p14="http://schemas.microsoft.com/office/powerpoint/2010/main" val="2420217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77E2AC-6482-1541-84C0-C7800FA5E708}"/>
              </a:ext>
            </a:extLst>
          </p:cNvPr>
          <p:cNvSpPr/>
          <p:nvPr/>
        </p:nvSpPr>
        <p:spPr>
          <a:xfrm>
            <a:off x="897925" y="3380979"/>
            <a:ext cx="10160000" cy="1200329"/>
          </a:xfrm>
          <a:prstGeom prst="rect">
            <a:avLst/>
          </a:prstGeom>
        </p:spPr>
        <p:txBody>
          <a:bodyPr wrap="square">
            <a:spAutoFit/>
          </a:bodyPr>
          <a:lstStyle/>
          <a:p>
            <a:r>
              <a:rPr lang="en-AU" dirty="0"/>
              <a:t>Concurrency is a way to structure a program by breaking it into pieces that can be executed independently.</a:t>
            </a:r>
          </a:p>
          <a:p>
            <a:r>
              <a:rPr lang="en-AU" dirty="0"/>
              <a:t>Communication is the means to coordinate the independent executions.</a:t>
            </a:r>
          </a:p>
          <a:p>
            <a:r>
              <a:rPr lang="en-AU" dirty="0"/>
              <a:t>This is the Go model and (like Erlang and others) it's based on CSP:</a:t>
            </a:r>
          </a:p>
          <a:p>
            <a:r>
              <a:rPr lang="en-AU" dirty="0"/>
              <a:t>C. A. R. Hoare: Communicating Sequential Processes (CACM 1978)</a:t>
            </a:r>
          </a:p>
        </p:txBody>
      </p:sp>
      <p:sp>
        <p:nvSpPr>
          <p:cNvPr id="2" name="Rectangle 1">
            <a:extLst>
              <a:ext uri="{FF2B5EF4-FFF2-40B4-BE49-F238E27FC236}">
                <a16:creationId xmlns:a16="http://schemas.microsoft.com/office/drawing/2014/main" id="{1E576C08-0968-0544-8422-E063FB612614}"/>
              </a:ext>
            </a:extLst>
          </p:cNvPr>
          <p:cNvSpPr/>
          <p:nvPr/>
        </p:nvSpPr>
        <p:spPr>
          <a:xfrm>
            <a:off x="897925" y="740544"/>
            <a:ext cx="6096000" cy="2031325"/>
          </a:xfrm>
          <a:prstGeom prst="rect">
            <a:avLst/>
          </a:prstGeom>
        </p:spPr>
        <p:txBody>
          <a:bodyPr>
            <a:spAutoFit/>
          </a:bodyPr>
          <a:lstStyle/>
          <a:p>
            <a:r>
              <a:rPr lang="en-AU" dirty="0"/>
              <a:t>Communicating Sequential Processes (CSP) </a:t>
            </a:r>
          </a:p>
          <a:p>
            <a:r>
              <a:rPr lang="en-AU" dirty="0"/>
              <a:t>• Tony Hoare, 1978 </a:t>
            </a:r>
          </a:p>
          <a:p>
            <a:pPr marL="342900" indent="-342900">
              <a:buAutoNum type="arabicPeriod"/>
            </a:pPr>
            <a:r>
              <a:rPr lang="en-AU" dirty="0"/>
              <a:t>Each process is built for sequential execution </a:t>
            </a:r>
          </a:p>
          <a:p>
            <a:pPr marL="342900" indent="-342900">
              <a:buAutoNum type="arabicPeriod"/>
            </a:pPr>
            <a:endParaRPr lang="en-AU" dirty="0"/>
          </a:p>
          <a:p>
            <a:pPr marL="342900" indent="-342900">
              <a:buAutoNum type="arabicPeriod"/>
            </a:pPr>
            <a:r>
              <a:rPr lang="en-AU" dirty="0"/>
              <a:t>2. Data is communicated between processes via channels. No shared state! </a:t>
            </a:r>
          </a:p>
          <a:p>
            <a:pPr marL="342900" indent="-342900">
              <a:buAutoNum type="arabicPeriod"/>
            </a:pPr>
            <a:r>
              <a:rPr lang="en-AU" dirty="0"/>
              <a:t>3. Scale by adding more of the same</a:t>
            </a:r>
            <a:endParaRPr lang="en-US" dirty="0"/>
          </a:p>
        </p:txBody>
      </p:sp>
    </p:spTree>
    <p:extLst>
      <p:ext uri="{BB962C8B-B14F-4D97-AF65-F5344CB8AC3E}">
        <p14:creationId xmlns:p14="http://schemas.microsoft.com/office/powerpoint/2010/main" val="28896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77E2AC-6482-1541-84C0-C7800FA5E708}"/>
              </a:ext>
            </a:extLst>
          </p:cNvPr>
          <p:cNvSpPr/>
          <p:nvPr/>
        </p:nvSpPr>
        <p:spPr>
          <a:xfrm>
            <a:off x="1188720" y="4233595"/>
            <a:ext cx="10160000" cy="646331"/>
          </a:xfrm>
          <a:prstGeom prst="rect">
            <a:avLst/>
          </a:prstGeom>
        </p:spPr>
        <p:txBody>
          <a:bodyPr wrap="square">
            <a:spAutoFit/>
          </a:bodyPr>
          <a:lstStyle/>
          <a:p>
            <a:endParaRPr lang="en-US" dirty="0"/>
          </a:p>
          <a:p>
            <a:endParaRPr lang="en-US" dirty="0"/>
          </a:p>
        </p:txBody>
      </p:sp>
      <p:sp>
        <p:nvSpPr>
          <p:cNvPr id="11" name="Rectangle 10">
            <a:extLst>
              <a:ext uri="{FF2B5EF4-FFF2-40B4-BE49-F238E27FC236}">
                <a16:creationId xmlns:a16="http://schemas.microsoft.com/office/drawing/2014/main" id="{A2DBB10F-08E1-314C-B7D4-56B4E145CD89}"/>
              </a:ext>
            </a:extLst>
          </p:cNvPr>
          <p:cNvSpPr/>
          <p:nvPr/>
        </p:nvSpPr>
        <p:spPr>
          <a:xfrm>
            <a:off x="860854" y="782765"/>
            <a:ext cx="6096000" cy="1477328"/>
          </a:xfrm>
          <a:prstGeom prst="rect">
            <a:avLst/>
          </a:prstGeom>
        </p:spPr>
        <p:txBody>
          <a:bodyPr>
            <a:spAutoFit/>
          </a:bodyPr>
          <a:lstStyle/>
          <a:p>
            <a:r>
              <a:rPr lang="en-AU" dirty="0"/>
              <a:t>Go’s concurrency toolset </a:t>
            </a:r>
          </a:p>
          <a:p>
            <a:r>
              <a:rPr lang="en-AU" dirty="0"/>
              <a:t>• go routines - concurrent execution </a:t>
            </a:r>
          </a:p>
          <a:p>
            <a:r>
              <a:rPr lang="en-AU" dirty="0"/>
              <a:t>• channels  - synchronization and messaging </a:t>
            </a:r>
            <a:br>
              <a:rPr lang="en-AU" dirty="0"/>
            </a:br>
            <a:r>
              <a:rPr lang="en-AU" dirty="0"/>
              <a:t>• select - multi-way concurrent control </a:t>
            </a:r>
          </a:p>
          <a:p>
            <a:r>
              <a:rPr lang="en-AU" dirty="0"/>
              <a:t>• sync package</a:t>
            </a:r>
            <a:endParaRPr lang="en-US" dirty="0"/>
          </a:p>
        </p:txBody>
      </p:sp>
    </p:spTree>
    <p:extLst>
      <p:ext uri="{BB962C8B-B14F-4D97-AF65-F5344CB8AC3E}">
        <p14:creationId xmlns:p14="http://schemas.microsoft.com/office/powerpoint/2010/main" val="4221109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977E2AC-6482-1541-84C0-C7800FA5E708}"/>
              </a:ext>
            </a:extLst>
          </p:cNvPr>
          <p:cNvSpPr/>
          <p:nvPr/>
        </p:nvSpPr>
        <p:spPr>
          <a:xfrm>
            <a:off x="501684" y="4854805"/>
            <a:ext cx="10160000" cy="1200329"/>
          </a:xfrm>
          <a:prstGeom prst="rect">
            <a:avLst/>
          </a:prstGeom>
        </p:spPr>
        <p:txBody>
          <a:bodyPr wrap="square">
            <a:spAutoFit/>
          </a:bodyPr>
          <a:lstStyle/>
          <a:p>
            <a:endParaRPr lang="en-AU" dirty="0"/>
          </a:p>
          <a:p>
            <a:r>
              <a:rPr lang="en-AU" dirty="0"/>
              <a:t>On the other hand, Go was released in 2009 when multi-core processors were already available. That’s why Go is built with keeping concurrency in mind. Go has goroutines instead of threads. They consume almost 2KB memory from the heap. So, you can spin millions of goroutines at any time.</a:t>
            </a:r>
            <a:endParaRPr lang="en-US" dirty="0"/>
          </a:p>
        </p:txBody>
      </p:sp>
      <p:pic>
        <p:nvPicPr>
          <p:cNvPr id="2" name="Picture 1">
            <a:extLst>
              <a:ext uri="{FF2B5EF4-FFF2-40B4-BE49-F238E27FC236}">
                <a16:creationId xmlns:a16="http://schemas.microsoft.com/office/drawing/2014/main" id="{C2DA457E-E846-944C-9DFA-782F0304BD0C}"/>
              </a:ext>
            </a:extLst>
          </p:cNvPr>
          <p:cNvPicPr>
            <a:picLocks noChangeAspect="1"/>
          </p:cNvPicPr>
          <p:nvPr/>
        </p:nvPicPr>
        <p:blipFill>
          <a:blip r:embed="rId2"/>
          <a:stretch>
            <a:fillRect/>
          </a:stretch>
        </p:blipFill>
        <p:spPr>
          <a:xfrm>
            <a:off x="1668829" y="2121073"/>
            <a:ext cx="7825710" cy="2501900"/>
          </a:xfrm>
          <a:prstGeom prst="rect">
            <a:avLst/>
          </a:prstGeom>
        </p:spPr>
      </p:pic>
      <p:sp>
        <p:nvSpPr>
          <p:cNvPr id="3" name="TextBox 2">
            <a:extLst>
              <a:ext uri="{FF2B5EF4-FFF2-40B4-BE49-F238E27FC236}">
                <a16:creationId xmlns:a16="http://schemas.microsoft.com/office/drawing/2014/main" id="{5F52B9CD-04AF-724F-8561-F0BBFE576D1B}"/>
              </a:ext>
            </a:extLst>
          </p:cNvPr>
          <p:cNvSpPr txBox="1"/>
          <p:nvPr/>
        </p:nvSpPr>
        <p:spPr>
          <a:xfrm>
            <a:off x="608163" y="480571"/>
            <a:ext cx="10053521" cy="1200329"/>
          </a:xfrm>
          <a:prstGeom prst="rect">
            <a:avLst/>
          </a:prstGeom>
          <a:noFill/>
        </p:spPr>
        <p:txBody>
          <a:bodyPr wrap="none" rtlCol="0">
            <a:spAutoFit/>
          </a:bodyPr>
          <a:lstStyle/>
          <a:p>
            <a:r>
              <a:rPr lang="en-AU" dirty="0"/>
              <a:t>Most of those programming languages supports multi-threading. </a:t>
            </a:r>
          </a:p>
          <a:p>
            <a:r>
              <a:rPr lang="en-AU" dirty="0"/>
              <a:t>But the real problem comes with concurrent execution, threading-locking, race conditions and deadlocks.</a:t>
            </a:r>
          </a:p>
          <a:p>
            <a:r>
              <a:rPr lang="en-AU" dirty="0"/>
              <a:t> Those things make it hard to create a multi-threading application on those languages.</a:t>
            </a:r>
          </a:p>
          <a:p>
            <a:endParaRPr lang="en-US" dirty="0"/>
          </a:p>
        </p:txBody>
      </p:sp>
    </p:spTree>
    <p:extLst>
      <p:ext uri="{BB962C8B-B14F-4D97-AF65-F5344CB8AC3E}">
        <p14:creationId xmlns:p14="http://schemas.microsoft.com/office/powerpoint/2010/main" val="4037593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FA671-C79D-D447-9823-D2928801B55A}"/>
              </a:ext>
            </a:extLst>
          </p:cNvPr>
          <p:cNvSpPr>
            <a:spLocks noGrp="1"/>
          </p:cNvSpPr>
          <p:nvPr>
            <p:ph type="title"/>
          </p:nvPr>
        </p:nvSpPr>
        <p:spPr/>
        <p:txBody>
          <a:bodyPr/>
          <a:lstStyle/>
          <a:p>
            <a:endParaRPr lang="en-US"/>
          </a:p>
        </p:txBody>
      </p:sp>
      <p:pic>
        <p:nvPicPr>
          <p:cNvPr id="14" name="Content Placeholder 13">
            <a:extLst>
              <a:ext uri="{FF2B5EF4-FFF2-40B4-BE49-F238E27FC236}">
                <a16:creationId xmlns:a16="http://schemas.microsoft.com/office/drawing/2014/main" id="{21199EC1-3917-4048-8571-ECD4F7210C5B}"/>
              </a:ext>
            </a:extLst>
          </p:cNvPr>
          <p:cNvPicPr>
            <a:picLocks noGrp="1" noChangeAspect="1"/>
          </p:cNvPicPr>
          <p:nvPr>
            <p:ph idx="1"/>
          </p:nvPr>
        </p:nvPicPr>
        <p:blipFill>
          <a:blip r:embed="rId2"/>
          <a:stretch>
            <a:fillRect/>
          </a:stretch>
        </p:blipFill>
        <p:spPr>
          <a:xfrm>
            <a:off x="739575" y="365125"/>
            <a:ext cx="11073723" cy="5811838"/>
          </a:xfrm>
        </p:spPr>
      </p:pic>
    </p:spTree>
    <p:extLst>
      <p:ext uri="{BB962C8B-B14F-4D97-AF65-F5344CB8AC3E}">
        <p14:creationId xmlns:p14="http://schemas.microsoft.com/office/powerpoint/2010/main" val="42912435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30382</TotalTime>
  <Words>929</Words>
  <Application>Microsoft Macintosh PowerPoint</Application>
  <PresentationFormat>Widescreen</PresentationFormat>
  <Paragraphs>95</Paragraphs>
  <Slides>32</Slides>
  <Notes>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Calibri Light</vt:lpstr>
      <vt:lpstr>medium-content-serif-font</vt:lpstr>
      <vt:lpstr>Merriweather</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Advantages of Goroutines over threads </vt:lpstr>
      <vt:lpstr>PowerPoint Presentation</vt:lpstr>
      <vt:lpstr>PowerPoint Presentation</vt:lpstr>
      <vt:lpstr>Multiple go routines - https://play.golang.org/p/oltn5nw0w3 </vt:lpstr>
      <vt:lpstr>PowerPoint Presentation</vt:lpstr>
      <vt:lpstr>PowerPoint Presentation</vt:lpstr>
      <vt:lpstr>WaitGroup </vt:lpstr>
      <vt:lpstr>PowerPoint Presentation</vt:lpstr>
      <vt:lpstr>PowerPoint Presentation</vt:lpstr>
      <vt:lpstr>PowerPoint Presentation</vt:lpstr>
      <vt:lpstr>PowerPoint Presentation</vt:lpstr>
      <vt:lpstr>PowerPoint Presentation</vt:lpstr>
      <vt:lpstr>Blocking</vt:lpstr>
      <vt:lpstr>PowerPoint Presentation</vt:lpstr>
      <vt:lpstr>PowerPoint Presentation</vt:lpstr>
      <vt:lpstr>What are buffered channels? </vt:lpstr>
      <vt:lpstr>PowerPoint Presentation</vt:lpstr>
      <vt:lpstr>https://play.golang.org/p/JO7ZlCiX_Vu</vt:lpstr>
      <vt:lpstr>https://play.golang.org/p/Vk273X73cDp</vt:lpstr>
      <vt:lpstr>select</vt:lpstr>
      <vt:lpstr>Mutex</vt:lpstr>
      <vt:lpstr>Worker Pool Implementation </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19</cp:revision>
  <dcterms:created xsi:type="dcterms:W3CDTF">2019-09-16T13:33:32Z</dcterms:created>
  <dcterms:modified xsi:type="dcterms:W3CDTF">2019-10-30T11:56:40Z</dcterms:modified>
</cp:coreProperties>
</file>

<file path=docProps/thumbnail.jpeg>
</file>